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8"/>
  </p:notesMasterIdLst>
  <p:sldIdLst>
    <p:sldId id="307" r:id="rId2"/>
    <p:sldId id="311" r:id="rId3"/>
    <p:sldId id="303" r:id="rId4"/>
    <p:sldId id="256" r:id="rId5"/>
    <p:sldId id="338" r:id="rId6"/>
    <p:sldId id="299" r:id="rId7"/>
    <p:sldId id="300" r:id="rId8"/>
    <p:sldId id="306" r:id="rId9"/>
    <p:sldId id="30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09" r:id="rId26"/>
    <p:sldId id="328" r:id="rId27"/>
    <p:sldId id="344" r:id="rId28"/>
    <p:sldId id="330" r:id="rId29"/>
    <p:sldId id="331" r:id="rId30"/>
    <p:sldId id="345" r:id="rId31"/>
    <p:sldId id="340" r:id="rId32"/>
    <p:sldId id="341" r:id="rId33"/>
    <p:sldId id="342" r:id="rId34"/>
    <p:sldId id="343" r:id="rId35"/>
    <p:sldId id="285" r:id="rId36"/>
    <p:sldId id="337" r:id="rId3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CCFF"/>
    <a:srgbClr val="9999FF"/>
    <a:srgbClr val="FFFF66"/>
    <a:srgbClr val="FFCCFF"/>
    <a:srgbClr val="960000"/>
    <a:srgbClr val="FFFFCC"/>
    <a:srgbClr val="99C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34" autoAdjust="0"/>
  </p:normalViewPr>
  <p:slideViewPr>
    <p:cSldViewPr>
      <p:cViewPr>
        <p:scale>
          <a:sx n="116" d="100"/>
          <a:sy n="116" d="100"/>
        </p:scale>
        <p:origin x="-149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61.wmf"/><Relationship Id="rId7" Type="http://schemas.openxmlformats.org/officeDocument/2006/relationships/image" Target="../media/image65.wmf"/><Relationship Id="rId2" Type="http://schemas.openxmlformats.org/officeDocument/2006/relationships/image" Target="../media/image60.wmf"/><Relationship Id="rId1" Type="http://schemas.openxmlformats.org/officeDocument/2006/relationships/image" Target="../media/image59.emf"/><Relationship Id="rId6" Type="http://schemas.openxmlformats.org/officeDocument/2006/relationships/image" Target="../media/image64.emf"/><Relationship Id="rId5" Type="http://schemas.openxmlformats.org/officeDocument/2006/relationships/image" Target="../media/image63.wmf"/><Relationship Id="rId4" Type="http://schemas.openxmlformats.org/officeDocument/2006/relationships/image" Target="../media/image62.emf"/><Relationship Id="rId9" Type="http://schemas.openxmlformats.org/officeDocument/2006/relationships/image" Target="../media/image6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emf"/><Relationship Id="rId4" Type="http://schemas.openxmlformats.org/officeDocument/2006/relationships/image" Target="../media/image72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image" Target="../media/image75.wmf"/><Relationship Id="rId7" Type="http://schemas.openxmlformats.org/officeDocument/2006/relationships/image" Target="../media/image79.wmf"/><Relationship Id="rId2" Type="http://schemas.openxmlformats.org/officeDocument/2006/relationships/image" Target="../media/image74.wmf"/><Relationship Id="rId1" Type="http://schemas.openxmlformats.org/officeDocument/2006/relationships/image" Target="../media/image73.emf"/><Relationship Id="rId6" Type="http://schemas.openxmlformats.org/officeDocument/2006/relationships/image" Target="../media/image78.wmf"/><Relationship Id="rId11" Type="http://schemas.openxmlformats.org/officeDocument/2006/relationships/image" Target="../media/image83.wmf"/><Relationship Id="rId5" Type="http://schemas.openxmlformats.org/officeDocument/2006/relationships/image" Target="../media/image77.wmf"/><Relationship Id="rId10" Type="http://schemas.openxmlformats.org/officeDocument/2006/relationships/image" Target="../media/image82.wmf"/><Relationship Id="rId4" Type="http://schemas.openxmlformats.org/officeDocument/2006/relationships/image" Target="../media/image76.wmf"/><Relationship Id="rId9" Type="http://schemas.openxmlformats.org/officeDocument/2006/relationships/image" Target="../media/image8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image" Target="../media/image95.wmf"/><Relationship Id="rId7" Type="http://schemas.openxmlformats.org/officeDocument/2006/relationships/image" Target="../media/image99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6" Type="http://schemas.openxmlformats.org/officeDocument/2006/relationships/image" Target="../media/image98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Relationship Id="rId6" Type="http://schemas.openxmlformats.org/officeDocument/2006/relationships/image" Target="../media/image106.wmf"/><Relationship Id="rId5" Type="http://schemas.openxmlformats.org/officeDocument/2006/relationships/image" Target="../media/image105.wmf"/><Relationship Id="rId4" Type="http://schemas.openxmlformats.org/officeDocument/2006/relationships/image" Target="../media/image104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Relationship Id="rId5" Type="http://schemas.openxmlformats.org/officeDocument/2006/relationships/image" Target="../media/image117.wmf"/><Relationship Id="rId4" Type="http://schemas.openxmlformats.org/officeDocument/2006/relationships/image" Target="../media/image11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image" Target="../media/image118.emf"/><Relationship Id="rId6" Type="http://schemas.openxmlformats.org/officeDocument/2006/relationships/image" Target="../media/image123.emf"/><Relationship Id="rId5" Type="http://schemas.openxmlformats.org/officeDocument/2006/relationships/image" Target="../media/image122.emf"/><Relationship Id="rId4" Type="http://schemas.openxmlformats.org/officeDocument/2006/relationships/image" Target="../media/image121.e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image" Target="../media/image126.wmf"/><Relationship Id="rId7" Type="http://schemas.openxmlformats.org/officeDocument/2006/relationships/image" Target="../media/image130.wmf"/><Relationship Id="rId2" Type="http://schemas.openxmlformats.org/officeDocument/2006/relationships/image" Target="../media/image125.wmf"/><Relationship Id="rId1" Type="http://schemas.openxmlformats.org/officeDocument/2006/relationships/image" Target="../media/image124.wmf"/><Relationship Id="rId6" Type="http://schemas.openxmlformats.org/officeDocument/2006/relationships/image" Target="../media/image129.wmf"/><Relationship Id="rId5" Type="http://schemas.openxmlformats.org/officeDocument/2006/relationships/image" Target="../media/image128.wmf"/><Relationship Id="rId4" Type="http://schemas.openxmlformats.org/officeDocument/2006/relationships/image" Target="../media/image127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2" Type="http://schemas.openxmlformats.org/officeDocument/2006/relationships/image" Target="../media/image133.wmf"/><Relationship Id="rId1" Type="http://schemas.openxmlformats.org/officeDocument/2006/relationships/image" Target="../media/image132.wmf"/><Relationship Id="rId4" Type="http://schemas.openxmlformats.org/officeDocument/2006/relationships/image" Target="../media/image135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image" Target="../media/image136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2" Type="http://schemas.openxmlformats.org/officeDocument/2006/relationships/image" Target="../media/image139.emf"/><Relationship Id="rId1" Type="http://schemas.openxmlformats.org/officeDocument/2006/relationships/image" Target="../media/image138.emf"/><Relationship Id="rId4" Type="http://schemas.openxmlformats.org/officeDocument/2006/relationships/image" Target="../media/image141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2" Type="http://schemas.openxmlformats.org/officeDocument/2006/relationships/image" Target="../media/image143.wmf"/><Relationship Id="rId1" Type="http://schemas.openxmlformats.org/officeDocument/2006/relationships/image" Target="../media/image142.wmf"/><Relationship Id="rId6" Type="http://schemas.openxmlformats.org/officeDocument/2006/relationships/image" Target="../media/image147.wmf"/><Relationship Id="rId5" Type="http://schemas.openxmlformats.org/officeDocument/2006/relationships/image" Target="../media/image146.wmf"/><Relationship Id="rId4" Type="http://schemas.openxmlformats.org/officeDocument/2006/relationships/image" Target="../media/image145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13" Type="http://schemas.openxmlformats.org/officeDocument/2006/relationships/image" Target="../media/image160.wmf"/><Relationship Id="rId3" Type="http://schemas.openxmlformats.org/officeDocument/2006/relationships/image" Target="../media/image150.wmf"/><Relationship Id="rId7" Type="http://schemas.openxmlformats.org/officeDocument/2006/relationships/image" Target="../media/image154.wmf"/><Relationship Id="rId12" Type="http://schemas.openxmlformats.org/officeDocument/2006/relationships/image" Target="../media/image159.wmf"/><Relationship Id="rId17" Type="http://schemas.openxmlformats.org/officeDocument/2006/relationships/image" Target="../media/image164.emf"/><Relationship Id="rId2" Type="http://schemas.openxmlformats.org/officeDocument/2006/relationships/image" Target="../media/image149.wmf"/><Relationship Id="rId16" Type="http://schemas.openxmlformats.org/officeDocument/2006/relationships/image" Target="../media/image163.emf"/><Relationship Id="rId1" Type="http://schemas.openxmlformats.org/officeDocument/2006/relationships/image" Target="../media/image148.wmf"/><Relationship Id="rId6" Type="http://schemas.openxmlformats.org/officeDocument/2006/relationships/image" Target="../media/image153.wmf"/><Relationship Id="rId11" Type="http://schemas.openxmlformats.org/officeDocument/2006/relationships/image" Target="../media/image158.wmf"/><Relationship Id="rId5" Type="http://schemas.openxmlformats.org/officeDocument/2006/relationships/image" Target="../media/image152.wmf"/><Relationship Id="rId15" Type="http://schemas.openxmlformats.org/officeDocument/2006/relationships/image" Target="../media/image162.emf"/><Relationship Id="rId10" Type="http://schemas.openxmlformats.org/officeDocument/2006/relationships/image" Target="../media/image157.wmf"/><Relationship Id="rId4" Type="http://schemas.openxmlformats.org/officeDocument/2006/relationships/image" Target="../media/image151.wmf"/><Relationship Id="rId9" Type="http://schemas.openxmlformats.org/officeDocument/2006/relationships/image" Target="../media/image156.wmf"/><Relationship Id="rId14" Type="http://schemas.openxmlformats.org/officeDocument/2006/relationships/image" Target="../media/image161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13" Type="http://schemas.openxmlformats.org/officeDocument/2006/relationships/image" Target="../media/image159.wmf"/><Relationship Id="rId18" Type="http://schemas.openxmlformats.org/officeDocument/2006/relationships/image" Target="../media/image174.emf"/><Relationship Id="rId3" Type="http://schemas.openxmlformats.org/officeDocument/2006/relationships/image" Target="../media/image167.wmf"/><Relationship Id="rId7" Type="http://schemas.openxmlformats.org/officeDocument/2006/relationships/image" Target="../media/image171.wmf"/><Relationship Id="rId12" Type="http://schemas.openxmlformats.org/officeDocument/2006/relationships/image" Target="../media/image158.wmf"/><Relationship Id="rId17" Type="http://schemas.openxmlformats.org/officeDocument/2006/relationships/image" Target="../media/image173.emf"/><Relationship Id="rId2" Type="http://schemas.openxmlformats.org/officeDocument/2006/relationships/image" Target="../media/image166.wmf"/><Relationship Id="rId16" Type="http://schemas.openxmlformats.org/officeDocument/2006/relationships/image" Target="../media/image172.emf"/><Relationship Id="rId1" Type="http://schemas.openxmlformats.org/officeDocument/2006/relationships/image" Target="../media/image165.wmf"/><Relationship Id="rId6" Type="http://schemas.openxmlformats.org/officeDocument/2006/relationships/image" Target="../media/image170.wmf"/><Relationship Id="rId11" Type="http://schemas.openxmlformats.org/officeDocument/2006/relationships/image" Target="../media/image157.wmf"/><Relationship Id="rId5" Type="http://schemas.openxmlformats.org/officeDocument/2006/relationships/image" Target="../media/image169.wmf"/><Relationship Id="rId15" Type="http://schemas.openxmlformats.org/officeDocument/2006/relationships/image" Target="../media/image161.wmf"/><Relationship Id="rId10" Type="http://schemas.openxmlformats.org/officeDocument/2006/relationships/image" Target="../media/image156.wmf"/><Relationship Id="rId4" Type="http://schemas.openxmlformats.org/officeDocument/2006/relationships/image" Target="../media/image168.wmf"/><Relationship Id="rId9" Type="http://schemas.openxmlformats.org/officeDocument/2006/relationships/image" Target="../media/image155.wmf"/><Relationship Id="rId14" Type="http://schemas.openxmlformats.org/officeDocument/2006/relationships/image" Target="../media/image160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Relationship Id="rId9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30.wmf"/><Relationship Id="rId7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image" Target="../media/image28.e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10" Type="http://schemas.openxmlformats.org/officeDocument/2006/relationships/image" Target="../media/image37.wmf"/><Relationship Id="rId4" Type="http://schemas.openxmlformats.org/officeDocument/2006/relationships/image" Target="../media/image31.wmf"/><Relationship Id="rId9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image" Target="../media/image34.wmf"/><Relationship Id="rId3" Type="http://schemas.openxmlformats.org/officeDocument/2006/relationships/image" Target="../media/image40.wmf"/><Relationship Id="rId7" Type="http://schemas.openxmlformats.org/officeDocument/2006/relationships/image" Target="../media/image44.emf"/><Relationship Id="rId12" Type="http://schemas.openxmlformats.org/officeDocument/2006/relationships/image" Target="../media/image32.wmf"/><Relationship Id="rId2" Type="http://schemas.openxmlformats.org/officeDocument/2006/relationships/image" Target="../media/image39.emf"/><Relationship Id="rId1" Type="http://schemas.openxmlformats.org/officeDocument/2006/relationships/image" Target="../media/image38.wmf"/><Relationship Id="rId6" Type="http://schemas.openxmlformats.org/officeDocument/2006/relationships/image" Target="../media/image43.emf"/><Relationship Id="rId11" Type="http://schemas.openxmlformats.org/officeDocument/2006/relationships/image" Target="../media/image33.wmf"/><Relationship Id="rId5" Type="http://schemas.openxmlformats.org/officeDocument/2006/relationships/image" Target="../media/image42.wmf"/><Relationship Id="rId10" Type="http://schemas.openxmlformats.org/officeDocument/2006/relationships/image" Target="../media/image31.wmf"/><Relationship Id="rId4" Type="http://schemas.openxmlformats.org/officeDocument/2006/relationships/image" Target="../media/image41.emf"/><Relationship Id="rId9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5" Type="http://schemas.openxmlformats.org/officeDocument/2006/relationships/image" Target="../media/image51.emf"/><Relationship Id="rId4" Type="http://schemas.openxmlformats.org/officeDocument/2006/relationships/image" Target="../media/image5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image" Target="../media/image52.wmf"/><Relationship Id="rId6" Type="http://schemas.openxmlformats.org/officeDocument/2006/relationships/image" Target="../media/image57.wmf"/><Relationship Id="rId5" Type="http://schemas.openxmlformats.org/officeDocument/2006/relationships/image" Target="../media/image56.wmf"/><Relationship Id="rId4" Type="http://schemas.openxmlformats.org/officeDocument/2006/relationships/image" Target="../media/image5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4DA44E3-0D14-40A1-8D9C-7CD8B5918D9F}" type="datetimeFigureOut">
              <a:rPr lang="zh-CN" altLang="en-US"/>
              <a:pPr>
                <a:defRPr/>
              </a:pPr>
              <a:t>2022/8/28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C2753A3-6421-4DC6-82EA-EDBAD194300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5905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C61674-5112-40A6-B896-FA904358B4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6746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D054AD-2ECB-4F82-9737-DBEA57951C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3200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C9B760-65EE-415E-9CFF-B5B73F905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8559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2E5F24-C9B0-4716-B0D4-6B4B7A8775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64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F36C3-A6D9-4B92-B25C-418AC4754D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1354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92C19E-BDE8-4022-8FBC-3D1266F2D0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8109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B3BDC1-A28E-4140-ACB6-4ECB260219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7806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EDC896-5B8A-4843-BBD9-D2DE2780BA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9326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6CD395-E368-40DA-85DA-83E8D0D547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1367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28AEEF-D2B7-4487-80C8-C2C4B8803BE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588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589B8D-756A-4D19-B3FB-BCAFD183B4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128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219AF-253B-4AEF-953C-423A0EA4B2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1183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CFDFE"/>
            </a:gs>
            <a:gs pos="74001">
              <a:srgbClr val="E0F1F2"/>
            </a:gs>
            <a:gs pos="83000">
              <a:srgbClr val="E0F1F2"/>
            </a:gs>
            <a:gs pos="100000">
              <a:srgbClr val="EBF6F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44DD478F-C03B-43D9-95F3-E4EBB49027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26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24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25.wmf"/><Relationship Id="rId20" Type="http://schemas.openxmlformats.org/officeDocument/2006/relationships/image" Target="../media/image27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10" Type="http://schemas.openxmlformats.org/officeDocument/2006/relationships/image" Target="../media/image22.wmf"/><Relationship Id="rId19" Type="http://schemas.openxmlformats.org/officeDocument/2006/relationships/oleObject" Target="../embeddings/oleObject25.bin"/><Relationship Id="rId4" Type="http://schemas.openxmlformats.org/officeDocument/2006/relationships/image" Target="../media/image19.w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24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31.bin"/><Relationship Id="rId18" Type="http://schemas.openxmlformats.org/officeDocument/2006/relationships/image" Target="../media/image35.wmf"/><Relationship Id="rId3" Type="http://schemas.openxmlformats.org/officeDocument/2006/relationships/oleObject" Target="../embeddings/oleObject26.bin"/><Relationship Id="rId21" Type="http://schemas.openxmlformats.org/officeDocument/2006/relationships/oleObject" Target="../embeddings/oleObject35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2.wmf"/><Relationship Id="rId17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4.wmf"/><Relationship Id="rId20" Type="http://schemas.openxmlformats.org/officeDocument/2006/relationships/image" Target="../media/image36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5" Type="http://schemas.openxmlformats.org/officeDocument/2006/relationships/oleObject" Target="../embeddings/oleObject32.bin"/><Relationship Id="rId10" Type="http://schemas.openxmlformats.org/officeDocument/2006/relationships/image" Target="../media/image31.wmf"/><Relationship Id="rId19" Type="http://schemas.openxmlformats.org/officeDocument/2006/relationships/oleObject" Target="../embeddings/oleObject34.bin"/><Relationship Id="rId4" Type="http://schemas.openxmlformats.org/officeDocument/2006/relationships/image" Target="../media/image28.e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33.wmf"/><Relationship Id="rId22" Type="http://schemas.openxmlformats.org/officeDocument/2006/relationships/image" Target="../media/image37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oleObject" Target="../embeddings/oleObject41.bin"/><Relationship Id="rId18" Type="http://schemas.openxmlformats.org/officeDocument/2006/relationships/image" Target="../media/image29.wmf"/><Relationship Id="rId26" Type="http://schemas.openxmlformats.org/officeDocument/2006/relationships/image" Target="../media/image32.wmf"/><Relationship Id="rId3" Type="http://schemas.openxmlformats.org/officeDocument/2006/relationships/oleObject" Target="../embeddings/oleObject36.bin"/><Relationship Id="rId21" Type="http://schemas.openxmlformats.org/officeDocument/2006/relationships/oleObject" Target="../embeddings/oleObject45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42.wmf"/><Relationship Id="rId17" Type="http://schemas.openxmlformats.org/officeDocument/2006/relationships/oleObject" Target="../embeddings/oleObject43.bin"/><Relationship Id="rId25" Type="http://schemas.openxmlformats.org/officeDocument/2006/relationships/oleObject" Target="../embeddings/oleObject4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4.emf"/><Relationship Id="rId20" Type="http://schemas.openxmlformats.org/officeDocument/2006/relationships/image" Target="../media/image30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emf"/><Relationship Id="rId11" Type="http://schemas.openxmlformats.org/officeDocument/2006/relationships/oleObject" Target="../embeddings/oleObject40.bin"/><Relationship Id="rId24" Type="http://schemas.openxmlformats.org/officeDocument/2006/relationships/image" Target="../media/image33.wmf"/><Relationship Id="rId5" Type="http://schemas.openxmlformats.org/officeDocument/2006/relationships/oleObject" Target="../embeddings/oleObject37.bin"/><Relationship Id="rId15" Type="http://schemas.openxmlformats.org/officeDocument/2006/relationships/oleObject" Target="../embeddings/oleObject42.bin"/><Relationship Id="rId23" Type="http://schemas.openxmlformats.org/officeDocument/2006/relationships/oleObject" Target="../embeddings/oleObject46.bin"/><Relationship Id="rId28" Type="http://schemas.openxmlformats.org/officeDocument/2006/relationships/image" Target="../media/image34.wmf"/><Relationship Id="rId10" Type="http://schemas.openxmlformats.org/officeDocument/2006/relationships/image" Target="../media/image41.emf"/><Relationship Id="rId19" Type="http://schemas.openxmlformats.org/officeDocument/2006/relationships/oleObject" Target="../embeddings/oleObject44.bin"/><Relationship Id="rId4" Type="http://schemas.openxmlformats.org/officeDocument/2006/relationships/image" Target="../media/image38.wmf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43.emf"/><Relationship Id="rId22" Type="http://schemas.openxmlformats.org/officeDocument/2006/relationships/image" Target="../media/image31.wmf"/><Relationship Id="rId27" Type="http://schemas.openxmlformats.org/officeDocument/2006/relationships/oleObject" Target="../embeddings/oleObject4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45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5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55.bin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50.wmf"/><Relationship Id="rId4" Type="http://schemas.openxmlformats.org/officeDocument/2006/relationships/image" Target="../media/image47.wmf"/><Relationship Id="rId9" Type="http://schemas.openxmlformats.org/officeDocument/2006/relationships/oleObject" Target="../embeddings/oleObject5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13" Type="http://schemas.openxmlformats.org/officeDocument/2006/relationships/oleObject" Target="../embeddings/oleObject61.bin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12" Type="http://schemas.openxmlformats.org/officeDocument/2006/relationships/image" Target="../media/image56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8.e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53.emf"/><Relationship Id="rId11" Type="http://schemas.openxmlformats.org/officeDocument/2006/relationships/oleObject" Target="../embeddings/oleObject60.bin"/><Relationship Id="rId5" Type="http://schemas.openxmlformats.org/officeDocument/2006/relationships/oleObject" Target="../embeddings/oleObject57.bin"/><Relationship Id="rId15" Type="http://schemas.openxmlformats.org/officeDocument/2006/relationships/oleObject" Target="../embeddings/oleObject62.bin"/><Relationship Id="rId10" Type="http://schemas.openxmlformats.org/officeDocument/2006/relationships/image" Target="../media/image55.emf"/><Relationship Id="rId4" Type="http://schemas.openxmlformats.org/officeDocument/2006/relationships/image" Target="../media/image52.wmf"/><Relationship Id="rId9" Type="http://schemas.openxmlformats.org/officeDocument/2006/relationships/oleObject" Target="../embeddings/oleObject59.bin"/><Relationship Id="rId14" Type="http://schemas.openxmlformats.org/officeDocument/2006/relationships/image" Target="../media/image57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13" Type="http://schemas.openxmlformats.org/officeDocument/2006/relationships/oleObject" Target="../embeddings/oleObject68.bin"/><Relationship Id="rId18" Type="http://schemas.openxmlformats.org/officeDocument/2006/relationships/image" Target="../media/image66.e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63.wmf"/><Relationship Id="rId17" Type="http://schemas.openxmlformats.org/officeDocument/2006/relationships/oleObject" Target="../embeddings/oleObject7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5.wmf"/><Relationship Id="rId20" Type="http://schemas.openxmlformats.org/officeDocument/2006/relationships/image" Target="../media/image67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0.wmf"/><Relationship Id="rId11" Type="http://schemas.openxmlformats.org/officeDocument/2006/relationships/oleObject" Target="../embeddings/oleObject67.bin"/><Relationship Id="rId5" Type="http://schemas.openxmlformats.org/officeDocument/2006/relationships/oleObject" Target="../embeddings/oleObject64.bin"/><Relationship Id="rId15" Type="http://schemas.openxmlformats.org/officeDocument/2006/relationships/oleObject" Target="../embeddings/oleObject69.bin"/><Relationship Id="rId10" Type="http://schemas.openxmlformats.org/officeDocument/2006/relationships/image" Target="../media/image62.emf"/><Relationship Id="rId19" Type="http://schemas.openxmlformats.org/officeDocument/2006/relationships/oleObject" Target="../embeddings/oleObject71.bin"/><Relationship Id="rId4" Type="http://schemas.openxmlformats.org/officeDocument/2006/relationships/image" Target="../media/image59.emf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6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68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74.bin"/><Relationship Id="rId10" Type="http://schemas.openxmlformats.org/officeDocument/2006/relationships/image" Target="../media/image72.wmf"/><Relationship Id="rId4" Type="http://schemas.openxmlformats.org/officeDocument/2006/relationships/image" Target="../media/image69.emf"/><Relationship Id="rId9" Type="http://schemas.openxmlformats.org/officeDocument/2006/relationships/oleObject" Target="../embeddings/oleObject7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13" Type="http://schemas.openxmlformats.org/officeDocument/2006/relationships/oleObject" Target="../embeddings/oleObject82.bin"/><Relationship Id="rId18" Type="http://schemas.openxmlformats.org/officeDocument/2006/relationships/image" Target="../media/image80.wmf"/><Relationship Id="rId3" Type="http://schemas.openxmlformats.org/officeDocument/2006/relationships/oleObject" Target="../embeddings/oleObject77.bin"/><Relationship Id="rId21" Type="http://schemas.openxmlformats.org/officeDocument/2006/relationships/oleObject" Target="../embeddings/oleObject86.bin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77.wmf"/><Relationship Id="rId17" Type="http://schemas.openxmlformats.org/officeDocument/2006/relationships/oleObject" Target="../embeddings/oleObject8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9.wmf"/><Relationship Id="rId20" Type="http://schemas.openxmlformats.org/officeDocument/2006/relationships/image" Target="../media/image81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4.wmf"/><Relationship Id="rId11" Type="http://schemas.openxmlformats.org/officeDocument/2006/relationships/oleObject" Target="../embeddings/oleObject81.bin"/><Relationship Id="rId24" Type="http://schemas.openxmlformats.org/officeDocument/2006/relationships/image" Target="../media/image83.wmf"/><Relationship Id="rId5" Type="http://schemas.openxmlformats.org/officeDocument/2006/relationships/oleObject" Target="../embeddings/oleObject78.bin"/><Relationship Id="rId15" Type="http://schemas.openxmlformats.org/officeDocument/2006/relationships/oleObject" Target="../embeddings/oleObject83.bin"/><Relationship Id="rId23" Type="http://schemas.openxmlformats.org/officeDocument/2006/relationships/oleObject" Target="../embeddings/oleObject87.bin"/><Relationship Id="rId10" Type="http://schemas.openxmlformats.org/officeDocument/2006/relationships/image" Target="../media/image76.wmf"/><Relationship Id="rId19" Type="http://schemas.openxmlformats.org/officeDocument/2006/relationships/oleObject" Target="../embeddings/oleObject85.bin"/><Relationship Id="rId4" Type="http://schemas.openxmlformats.org/officeDocument/2006/relationships/image" Target="../media/image73.emf"/><Relationship Id="rId9" Type="http://schemas.openxmlformats.org/officeDocument/2006/relationships/oleObject" Target="../embeddings/oleObject80.bin"/><Relationship Id="rId14" Type="http://schemas.openxmlformats.org/officeDocument/2006/relationships/image" Target="../media/image78.wmf"/><Relationship Id="rId22" Type="http://schemas.openxmlformats.org/officeDocument/2006/relationships/image" Target="../media/image82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84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13" Type="http://schemas.openxmlformats.org/officeDocument/2006/relationships/oleObject" Target="../embeddings/oleObject96.bin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9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8.wmf"/><Relationship Id="rId11" Type="http://schemas.openxmlformats.org/officeDocument/2006/relationships/oleObject" Target="../embeddings/oleObject95.bin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90.wmf"/><Relationship Id="rId4" Type="http://schemas.openxmlformats.org/officeDocument/2006/relationships/image" Target="../media/image87.wmf"/><Relationship Id="rId9" Type="http://schemas.openxmlformats.org/officeDocument/2006/relationships/oleObject" Target="../embeddings/oleObject94.bin"/><Relationship Id="rId14" Type="http://schemas.openxmlformats.org/officeDocument/2006/relationships/image" Target="../media/image92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102.bin"/><Relationship Id="rId18" Type="http://schemas.openxmlformats.org/officeDocument/2006/relationships/image" Target="../media/image100.wmf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12" Type="http://schemas.openxmlformats.org/officeDocument/2006/relationships/image" Target="../media/image97.wmf"/><Relationship Id="rId17" Type="http://schemas.openxmlformats.org/officeDocument/2006/relationships/oleObject" Target="../embeddings/oleObject10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9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101.bin"/><Relationship Id="rId5" Type="http://schemas.openxmlformats.org/officeDocument/2006/relationships/oleObject" Target="../embeddings/oleObject98.bin"/><Relationship Id="rId15" Type="http://schemas.openxmlformats.org/officeDocument/2006/relationships/oleObject" Target="../embeddings/oleObject103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100.bin"/><Relationship Id="rId14" Type="http://schemas.openxmlformats.org/officeDocument/2006/relationships/image" Target="../media/image98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13" Type="http://schemas.openxmlformats.org/officeDocument/2006/relationships/oleObject" Target="../embeddings/oleObject110.bin"/><Relationship Id="rId3" Type="http://schemas.openxmlformats.org/officeDocument/2006/relationships/oleObject" Target="../embeddings/oleObject105.bin"/><Relationship Id="rId7" Type="http://schemas.openxmlformats.org/officeDocument/2006/relationships/oleObject" Target="../embeddings/oleObject107.bin"/><Relationship Id="rId12" Type="http://schemas.openxmlformats.org/officeDocument/2006/relationships/image" Target="../media/image10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2.wmf"/><Relationship Id="rId11" Type="http://schemas.openxmlformats.org/officeDocument/2006/relationships/oleObject" Target="../embeddings/oleObject109.bin"/><Relationship Id="rId5" Type="http://schemas.openxmlformats.org/officeDocument/2006/relationships/oleObject" Target="../embeddings/oleObject106.bin"/><Relationship Id="rId10" Type="http://schemas.openxmlformats.org/officeDocument/2006/relationships/image" Target="../media/image104.wmf"/><Relationship Id="rId4" Type="http://schemas.openxmlformats.org/officeDocument/2006/relationships/image" Target="../media/image101.wmf"/><Relationship Id="rId9" Type="http://schemas.openxmlformats.org/officeDocument/2006/relationships/oleObject" Target="../embeddings/oleObject108.bin"/><Relationship Id="rId14" Type="http://schemas.openxmlformats.org/officeDocument/2006/relationships/image" Target="../media/image106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oleObject" Target="../embeddings/oleObject115.bin"/><Relationship Id="rId3" Type="http://schemas.openxmlformats.org/officeDocument/2006/relationships/hyperlink" Target="https://iknow-pic.cdn.bcebos.com/838ba61ea8d3fd1f80217d0c384e251f95ca5fd8" TargetMode="External"/><Relationship Id="rId7" Type="http://schemas.openxmlformats.org/officeDocument/2006/relationships/oleObject" Target="../embeddings/oleObject112.bin"/><Relationship Id="rId12" Type="http://schemas.openxmlformats.org/officeDocument/2006/relationships/image" Target="../media/image1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7.wmf"/><Relationship Id="rId11" Type="http://schemas.openxmlformats.org/officeDocument/2006/relationships/oleObject" Target="../embeddings/oleObject114.bin"/><Relationship Id="rId5" Type="http://schemas.openxmlformats.org/officeDocument/2006/relationships/oleObject" Target="../embeddings/oleObject111.bin"/><Relationship Id="rId10" Type="http://schemas.openxmlformats.org/officeDocument/2006/relationships/image" Target="../media/image109.wmf"/><Relationship Id="rId4" Type="http://schemas.openxmlformats.org/officeDocument/2006/relationships/image" Target="../media/image112.png"/><Relationship Id="rId9" Type="http://schemas.openxmlformats.org/officeDocument/2006/relationships/oleObject" Target="../embeddings/oleObject113.bin"/><Relationship Id="rId14" Type="http://schemas.openxmlformats.org/officeDocument/2006/relationships/image" Target="../media/image111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oleObject" Target="../embeddings/oleObject116.bin"/><Relationship Id="rId7" Type="http://schemas.openxmlformats.org/officeDocument/2006/relationships/oleObject" Target="../embeddings/oleObject118.bin"/><Relationship Id="rId12" Type="http://schemas.openxmlformats.org/officeDocument/2006/relationships/image" Target="../media/image11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4.wmf"/><Relationship Id="rId11" Type="http://schemas.openxmlformats.org/officeDocument/2006/relationships/oleObject" Target="../embeddings/oleObject120.bin"/><Relationship Id="rId5" Type="http://schemas.openxmlformats.org/officeDocument/2006/relationships/oleObject" Target="../embeddings/oleObject117.bin"/><Relationship Id="rId10" Type="http://schemas.openxmlformats.org/officeDocument/2006/relationships/image" Target="../media/image116.wmf"/><Relationship Id="rId4" Type="http://schemas.openxmlformats.org/officeDocument/2006/relationships/image" Target="../media/image113.wmf"/><Relationship Id="rId9" Type="http://schemas.openxmlformats.org/officeDocument/2006/relationships/oleObject" Target="../embeddings/oleObject119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13" Type="http://schemas.openxmlformats.org/officeDocument/2006/relationships/oleObject" Target="../embeddings/oleObject126.bin"/><Relationship Id="rId3" Type="http://schemas.openxmlformats.org/officeDocument/2006/relationships/oleObject" Target="../embeddings/oleObject121.bin"/><Relationship Id="rId7" Type="http://schemas.openxmlformats.org/officeDocument/2006/relationships/oleObject" Target="../embeddings/oleObject123.bin"/><Relationship Id="rId12" Type="http://schemas.openxmlformats.org/officeDocument/2006/relationships/image" Target="../media/image12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19.emf"/><Relationship Id="rId11" Type="http://schemas.openxmlformats.org/officeDocument/2006/relationships/oleObject" Target="../embeddings/oleObject125.bin"/><Relationship Id="rId5" Type="http://schemas.openxmlformats.org/officeDocument/2006/relationships/oleObject" Target="../embeddings/oleObject122.bin"/><Relationship Id="rId10" Type="http://schemas.openxmlformats.org/officeDocument/2006/relationships/image" Target="../media/image121.emf"/><Relationship Id="rId4" Type="http://schemas.openxmlformats.org/officeDocument/2006/relationships/image" Target="../media/image118.emf"/><Relationship Id="rId9" Type="http://schemas.openxmlformats.org/officeDocument/2006/relationships/oleObject" Target="../embeddings/oleObject124.bin"/><Relationship Id="rId14" Type="http://schemas.openxmlformats.org/officeDocument/2006/relationships/image" Target="../media/image12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13" Type="http://schemas.openxmlformats.org/officeDocument/2006/relationships/oleObject" Target="../embeddings/oleObject132.bin"/><Relationship Id="rId18" Type="http://schemas.openxmlformats.org/officeDocument/2006/relationships/image" Target="../media/image131.wmf"/><Relationship Id="rId3" Type="http://schemas.openxmlformats.org/officeDocument/2006/relationships/oleObject" Target="../embeddings/oleObject127.bin"/><Relationship Id="rId7" Type="http://schemas.openxmlformats.org/officeDocument/2006/relationships/oleObject" Target="../embeddings/oleObject129.bin"/><Relationship Id="rId12" Type="http://schemas.openxmlformats.org/officeDocument/2006/relationships/image" Target="../media/image128.wmf"/><Relationship Id="rId17" Type="http://schemas.openxmlformats.org/officeDocument/2006/relationships/oleObject" Target="../embeddings/oleObject13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0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25.wmf"/><Relationship Id="rId11" Type="http://schemas.openxmlformats.org/officeDocument/2006/relationships/oleObject" Target="../embeddings/oleObject131.bin"/><Relationship Id="rId5" Type="http://schemas.openxmlformats.org/officeDocument/2006/relationships/oleObject" Target="../embeddings/oleObject128.bin"/><Relationship Id="rId15" Type="http://schemas.openxmlformats.org/officeDocument/2006/relationships/oleObject" Target="../embeddings/oleObject133.bin"/><Relationship Id="rId10" Type="http://schemas.openxmlformats.org/officeDocument/2006/relationships/image" Target="../media/image127.wmf"/><Relationship Id="rId4" Type="http://schemas.openxmlformats.org/officeDocument/2006/relationships/image" Target="../media/image124.wmf"/><Relationship Id="rId9" Type="http://schemas.openxmlformats.org/officeDocument/2006/relationships/oleObject" Target="../embeddings/oleObject130.bin"/><Relationship Id="rId14" Type="http://schemas.openxmlformats.org/officeDocument/2006/relationships/image" Target="../media/image129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3" Type="http://schemas.openxmlformats.org/officeDocument/2006/relationships/oleObject" Target="../embeddings/oleObject135.bin"/><Relationship Id="rId7" Type="http://schemas.openxmlformats.org/officeDocument/2006/relationships/oleObject" Target="../embeddings/oleObject1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33.wmf"/><Relationship Id="rId5" Type="http://schemas.openxmlformats.org/officeDocument/2006/relationships/oleObject" Target="../embeddings/oleObject136.bin"/><Relationship Id="rId10" Type="http://schemas.openxmlformats.org/officeDocument/2006/relationships/image" Target="../media/image135.wmf"/><Relationship Id="rId4" Type="http://schemas.openxmlformats.org/officeDocument/2006/relationships/image" Target="../media/image132.wmf"/><Relationship Id="rId9" Type="http://schemas.openxmlformats.org/officeDocument/2006/relationships/oleObject" Target="../embeddings/oleObject138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37.emf"/><Relationship Id="rId5" Type="http://schemas.openxmlformats.org/officeDocument/2006/relationships/oleObject" Target="../embeddings/oleObject140.bin"/><Relationship Id="rId4" Type="http://schemas.openxmlformats.org/officeDocument/2006/relationships/image" Target="../media/image13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3" Type="http://schemas.openxmlformats.org/officeDocument/2006/relationships/oleObject" Target="../embeddings/oleObject141.bin"/><Relationship Id="rId7" Type="http://schemas.openxmlformats.org/officeDocument/2006/relationships/oleObject" Target="../embeddings/oleObject14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39.emf"/><Relationship Id="rId5" Type="http://schemas.openxmlformats.org/officeDocument/2006/relationships/oleObject" Target="../embeddings/oleObject142.bin"/><Relationship Id="rId10" Type="http://schemas.openxmlformats.org/officeDocument/2006/relationships/image" Target="../media/image141.emf"/><Relationship Id="rId4" Type="http://schemas.openxmlformats.org/officeDocument/2006/relationships/image" Target="../media/image138.emf"/><Relationship Id="rId9" Type="http://schemas.openxmlformats.org/officeDocument/2006/relationships/oleObject" Target="../embeddings/oleObject144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wmf"/><Relationship Id="rId13" Type="http://schemas.openxmlformats.org/officeDocument/2006/relationships/oleObject" Target="../embeddings/oleObject150.bin"/><Relationship Id="rId3" Type="http://schemas.openxmlformats.org/officeDocument/2006/relationships/oleObject" Target="../embeddings/oleObject145.bin"/><Relationship Id="rId7" Type="http://schemas.openxmlformats.org/officeDocument/2006/relationships/oleObject" Target="../embeddings/oleObject147.bin"/><Relationship Id="rId12" Type="http://schemas.openxmlformats.org/officeDocument/2006/relationships/image" Target="../media/image14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43.wmf"/><Relationship Id="rId11" Type="http://schemas.openxmlformats.org/officeDocument/2006/relationships/oleObject" Target="../embeddings/oleObject149.bin"/><Relationship Id="rId5" Type="http://schemas.openxmlformats.org/officeDocument/2006/relationships/oleObject" Target="../embeddings/oleObject146.bin"/><Relationship Id="rId10" Type="http://schemas.openxmlformats.org/officeDocument/2006/relationships/image" Target="../media/image145.wmf"/><Relationship Id="rId4" Type="http://schemas.openxmlformats.org/officeDocument/2006/relationships/image" Target="../media/image142.wmf"/><Relationship Id="rId9" Type="http://schemas.openxmlformats.org/officeDocument/2006/relationships/oleObject" Target="../embeddings/oleObject148.bin"/><Relationship Id="rId14" Type="http://schemas.openxmlformats.org/officeDocument/2006/relationships/image" Target="../media/image147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13" Type="http://schemas.openxmlformats.org/officeDocument/2006/relationships/oleObject" Target="../embeddings/oleObject156.bin"/><Relationship Id="rId18" Type="http://schemas.openxmlformats.org/officeDocument/2006/relationships/image" Target="../media/image155.wmf"/><Relationship Id="rId26" Type="http://schemas.openxmlformats.org/officeDocument/2006/relationships/image" Target="../media/image159.wmf"/><Relationship Id="rId3" Type="http://schemas.openxmlformats.org/officeDocument/2006/relationships/oleObject" Target="../embeddings/oleObject151.bin"/><Relationship Id="rId21" Type="http://schemas.openxmlformats.org/officeDocument/2006/relationships/oleObject" Target="../embeddings/oleObject160.bin"/><Relationship Id="rId34" Type="http://schemas.openxmlformats.org/officeDocument/2006/relationships/image" Target="../media/image163.emf"/><Relationship Id="rId7" Type="http://schemas.openxmlformats.org/officeDocument/2006/relationships/oleObject" Target="../embeddings/oleObject153.bin"/><Relationship Id="rId12" Type="http://schemas.openxmlformats.org/officeDocument/2006/relationships/image" Target="../media/image152.wmf"/><Relationship Id="rId17" Type="http://schemas.openxmlformats.org/officeDocument/2006/relationships/oleObject" Target="../embeddings/oleObject158.bin"/><Relationship Id="rId25" Type="http://schemas.openxmlformats.org/officeDocument/2006/relationships/oleObject" Target="../embeddings/oleObject162.bin"/><Relationship Id="rId33" Type="http://schemas.openxmlformats.org/officeDocument/2006/relationships/oleObject" Target="../embeddings/oleObject16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4.wmf"/><Relationship Id="rId20" Type="http://schemas.openxmlformats.org/officeDocument/2006/relationships/image" Target="../media/image156.wmf"/><Relationship Id="rId29" Type="http://schemas.openxmlformats.org/officeDocument/2006/relationships/oleObject" Target="../embeddings/oleObject164.bin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49.wmf"/><Relationship Id="rId11" Type="http://schemas.openxmlformats.org/officeDocument/2006/relationships/oleObject" Target="../embeddings/oleObject155.bin"/><Relationship Id="rId24" Type="http://schemas.openxmlformats.org/officeDocument/2006/relationships/image" Target="../media/image158.wmf"/><Relationship Id="rId32" Type="http://schemas.openxmlformats.org/officeDocument/2006/relationships/image" Target="../media/image162.emf"/><Relationship Id="rId5" Type="http://schemas.openxmlformats.org/officeDocument/2006/relationships/oleObject" Target="../embeddings/oleObject152.bin"/><Relationship Id="rId15" Type="http://schemas.openxmlformats.org/officeDocument/2006/relationships/oleObject" Target="../embeddings/oleObject157.bin"/><Relationship Id="rId23" Type="http://schemas.openxmlformats.org/officeDocument/2006/relationships/oleObject" Target="../embeddings/oleObject161.bin"/><Relationship Id="rId28" Type="http://schemas.openxmlformats.org/officeDocument/2006/relationships/image" Target="../media/image160.wmf"/><Relationship Id="rId36" Type="http://schemas.openxmlformats.org/officeDocument/2006/relationships/image" Target="../media/image164.emf"/><Relationship Id="rId10" Type="http://schemas.openxmlformats.org/officeDocument/2006/relationships/image" Target="../media/image151.wmf"/><Relationship Id="rId19" Type="http://schemas.openxmlformats.org/officeDocument/2006/relationships/oleObject" Target="../embeddings/oleObject159.bin"/><Relationship Id="rId31" Type="http://schemas.openxmlformats.org/officeDocument/2006/relationships/oleObject" Target="../embeddings/oleObject165.bin"/><Relationship Id="rId4" Type="http://schemas.openxmlformats.org/officeDocument/2006/relationships/image" Target="../media/image148.wmf"/><Relationship Id="rId9" Type="http://schemas.openxmlformats.org/officeDocument/2006/relationships/oleObject" Target="../embeddings/oleObject154.bin"/><Relationship Id="rId14" Type="http://schemas.openxmlformats.org/officeDocument/2006/relationships/image" Target="../media/image153.wmf"/><Relationship Id="rId22" Type="http://schemas.openxmlformats.org/officeDocument/2006/relationships/image" Target="../media/image157.wmf"/><Relationship Id="rId27" Type="http://schemas.openxmlformats.org/officeDocument/2006/relationships/oleObject" Target="../embeddings/oleObject163.bin"/><Relationship Id="rId30" Type="http://schemas.openxmlformats.org/officeDocument/2006/relationships/image" Target="../media/image161.wmf"/><Relationship Id="rId35" Type="http://schemas.openxmlformats.org/officeDocument/2006/relationships/oleObject" Target="../embeddings/oleObject167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wmf"/><Relationship Id="rId13" Type="http://schemas.openxmlformats.org/officeDocument/2006/relationships/oleObject" Target="../embeddings/oleObject173.bin"/><Relationship Id="rId18" Type="http://schemas.openxmlformats.org/officeDocument/2006/relationships/image" Target="../media/image154.wmf"/><Relationship Id="rId26" Type="http://schemas.openxmlformats.org/officeDocument/2006/relationships/image" Target="../media/image158.wmf"/><Relationship Id="rId3" Type="http://schemas.openxmlformats.org/officeDocument/2006/relationships/oleObject" Target="../embeddings/oleObject168.bin"/><Relationship Id="rId21" Type="http://schemas.openxmlformats.org/officeDocument/2006/relationships/oleObject" Target="../embeddings/oleObject177.bin"/><Relationship Id="rId34" Type="http://schemas.openxmlformats.org/officeDocument/2006/relationships/image" Target="../media/image172.emf"/><Relationship Id="rId7" Type="http://schemas.openxmlformats.org/officeDocument/2006/relationships/oleObject" Target="../embeddings/oleObject170.bin"/><Relationship Id="rId12" Type="http://schemas.openxmlformats.org/officeDocument/2006/relationships/image" Target="../media/image169.wmf"/><Relationship Id="rId17" Type="http://schemas.openxmlformats.org/officeDocument/2006/relationships/oleObject" Target="../embeddings/oleObject175.bin"/><Relationship Id="rId25" Type="http://schemas.openxmlformats.org/officeDocument/2006/relationships/oleObject" Target="../embeddings/oleObject179.bin"/><Relationship Id="rId33" Type="http://schemas.openxmlformats.org/officeDocument/2006/relationships/oleObject" Target="../embeddings/oleObject183.bin"/><Relationship Id="rId38" Type="http://schemas.openxmlformats.org/officeDocument/2006/relationships/image" Target="../media/image174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1.wmf"/><Relationship Id="rId20" Type="http://schemas.openxmlformats.org/officeDocument/2006/relationships/image" Target="../media/image155.wmf"/><Relationship Id="rId29" Type="http://schemas.openxmlformats.org/officeDocument/2006/relationships/oleObject" Target="../embeddings/oleObject181.bin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66.wmf"/><Relationship Id="rId11" Type="http://schemas.openxmlformats.org/officeDocument/2006/relationships/oleObject" Target="../embeddings/oleObject172.bin"/><Relationship Id="rId24" Type="http://schemas.openxmlformats.org/officeDocument/2006/relationships/image" Target="../media/image157.wmf"/><Relationship Id="rId32" Type="http://schemas.openxmlformats.org/officeDocument/2006/relationships/image" Target="../media/image161.wmf"/><Relationship Id="rId37" Type="http://schemas.openxmlformats.org/officeDocument/2006/relationships/oleObject" Target="../embeddings/oleObject185.bin"/><Relationship Id="rId5" Type="http://schemas.openxmlformats.org/officeDocument/2006/relationships/oleObject" Target="../embeddings/oleObject169.bin"/><Relationship Id="rId15" Type="http://schemas.openxmlformats.org/officeDocument/2006/relationships/oleObject" Target="../embeddings/oleObject174.bin"/><Relationship Id="rId23" Type="http://schemas.openxmlformats.org/officeDocument/2006/relationships/oleObject" Target="../embeddings/oleObject178.bin"/><Relationship Id="rId28" Type="http://schemas.openxmlformats.org/officeDocument/2006/relationships/image" Target="../media/image159.wmf"/><Relationship Id="rId36" Type="http://schemas.openxmlformats.org/officeDocument/2006/relationships/image" Target="../media/image173.emf"/><Relationship Id="rId10" Type="http://schemas.openxmlformats.org/officeDocument/2006/relationships/image" Target="../media/image168.wmf"/><Relationship Id="rId19" Type="http://schemas.openxmlformats.org/officeDocument/2006/relationships/oleObject" Target="../embeddings/oleObject176.bin"/><Relationship Id="rId31" Type="http://schemas.openxmlformats.org/officeDocument/2006/relationships/oleObject" Target="../embeddings/oleObject182.bin"/><Relationship Id="rId4" Type="http://schemas.openxmlformats.org/officeDocument/2006/relationships/image" Target="../media/image165.wmf"/><Relationship Id="rId9" Type="http://schemas.openxmlformats.org/officeDocument/2006/relationships/oleObject" Target="../embeddings/oleObject171.bin"/><Relationship Id="rId14" Type="http://schemas.openxmlformats.org/officeDocument/2006/relationships/image" Target="../media/image170.wmf"/><Relationship Id="rId22" Type="http://schemas.openxmlformats.org/officeDocument/2006/relationships/image" Target="../media/image156.wmf"/><Relationship Id="rId27" Type="http://schemas.openxmlformats.org/officeDocument/2006/relationships/oleObject" Target="../embeddings/oleObject180.bin"/><Relationship Id="rId30" Type="http://schemas.openxmlformats.org/officeDocument/2006/relationships/image" Target="../media/image160.wmf"/><Relationship Id="rId35" Type="http://schemas.openxmlformats.org/officeDocument/2006/relationships/oleObject" Target="../embeddings/oleObject184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KdV%E6%96%B9%E7%A8%8B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hyperlink" Target="https://baike.baidu.com/item/%E7%BD%97%E7%B4%A0/2258647" TargetMode="External"/><Relationship Id="rId5" Type="http://schemas.openxmlformats.org/officeDocument/2006/relationships/image" Target="../media/image175.wmf"/><Relationship Id="rId4" Type="http://schemas.openxmlformats.org/officeDocument/2006/relationships/oleObject" Target="../embeddings/oleObject186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9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.e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15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7" Type="http://schemas.openxmlformats.org/officeDocument/2006/relationships/image" Target="../media/image18.jp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9CCFF"/>
            </a:gs>
            <a:gs pos="74001">
              <a:srgbClr val="E0F1F2"/>
            </a:gs>
            <a:gs pos="83000">
              <a:srgbClr val="E0F1F2"/>
            </a:gs>
            <a:gs pos="100000">
              <a:srgbClr val="EBF6F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93288" cy="716756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2051" name="文本框 2"/>
          <p:cNvSpPr txBox="1">
            <a:spLocks noChangeArrowheads="1"/>
          </p:cNvSpPr>
          <p:nvPr/>
        </p:nvSpPr>
        <p:spPr bwMode="auto">
          <a:xfrm>
            <a:off x="7524750" y="2997200"/>
            <a:ext cx="17272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4000">
                <a:solidFill>
                  <a:srgbClr val="FFFFCC"/>
                </a:solidFill>
                <a:latin typeface="隶书" pitchFamily="49" charset="-122"/>
                <a:ea typeface="隶书" pitchFamily="49" charset="-122"/>
              </a:rPr>
              <a:t>周正新</a:t>
            </a:r>
          </a:p>
        </p:txBody>
      </p:sp>
      <p:sp>
        <p:nvSpPr>
          <p:cNvPr id="2052" name="文本框 1"/>
          <p:cNvSpPr txBox="1">
            <a:spLocks noChangeArrowheads="1"/>
          </p:cNvSpPr>
          <p:nvPr/>
        </p:nvSpPr>
        <p:spPr bwMode="auto">
          <a:xfrm>
            <a:off x="3492500" y="765175"/>
            <a:ext cx="5256213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5400">
                <a:solidFill>
                  <a:srgbClr val="FFFFCC"/>
                </a:solidFill>
                <a:latin typeface="隶书" pitchFamily="49" charset="-122"/>
                <a:ea typeface="隶书" pitchFamily="49" charset="-122"/>
              </a:rPr>
              <a:t>常 微 分 方 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0"/>
          <p:cNvSpPr txBox="1">
            <a:spLocks noChangeArrowheads="1"/>
          </p:cNvSpPr>
          <p:nvPr/>
        </p:nvSpPr>
        <p:spPr bwMode="auto">
          <a:xfrm>
            <a:off x="447675" y="-7938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131" name="Text Box 11"/>
          <p:cNvSpPr txBox="1">
            <a:spLocks noChangeArrowheads="1"/>
          </p:cNvSpPr>
          <p:nvPr/>
        </p:nvSpPr>
        <p:spPr bwMode="auto">
          <a:xfrm>
            <a:off x="395288" y="404813"/>
            <a:ext cx="44640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三</a:t>
            </a:r>
            <a:r>
              <a:rPr lang="en-US" altLang="zh-CN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.</a:t>
            </a:r>
            <a:r>
              <a:rPr lang="zh-CN" altLang="en-US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常微分方程模型的建立</a:t>
            </a:r>
          </a:p>
        </p:txBody>
      </p:sp>
      <p:sp>
        <p:nvSpPr>
          <p:cNvPr id="5132" name="Text Box 12"/>
          <p:cNvSpPr txBox="1">
            <a:spLocks noChangeArrowheads="1"/>
          </p:cNvSpPr>
          <p:nvPr/>
        </p:nvSpPr>
        <p:spPr bwMode="auto">
          <a:xfrm>
            <a:off x="592138" y="1381125"/>
            <a:ext cx="2673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例</a:t>
            </a:r>
            <a:r>
              <a:rPr lang="en-US" altLang="zh-CN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. RLE—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电路</a:t>
            </a:r>
          </a:p>
        </p:txBody>
      </p:sp>
      <p:sp>
        <p:nvSpPr>
          <p:cNvPr id="5171" name="Text Box 51"/>
          <p:cNvSpPr txBox="1">
            <a:spLocks noChangeArrowheads="1"/>
          </p:cNvSpPr>
          <p:nvPr/>
        </p:nvSpPr>
        <p:spPr bwMode="auto">
          <a:xfrm>
            <a:off x="663575" y="2152650"/>
            <a:ext cx="249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如右图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: 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已知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:</a:t>
            </a:r>
          </a:p>
        </p:txBody>
      </p:sp>
      <p:graphicFrame>
        <p:nvGraphicFramePr>
          <p:cNvPr id="5172" name="Object 52"/>
          <p:cNvGraphicFramePr>
            <a:graphicFrameLocks noChangeAspect="1"/>
          </p:cNvGraphicFramePr>
          <p:nvPr/>
        </p:nvGraphicFramePr>
        <p:xfrm>
          <a:off x="3059113" y="2316163"/>
          <a:ext cx="9779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1" name="Equation" r:id="rId3" imgW="977476" imgH="355446" progId="Equation.DSMT4">
                  <p:embed/>
                </p:oleObj>
              </mc:Choice>
              <mc:Fallback>
                <p:oleObj name="Equation" r:id="rId3" imgW="977476" imgH="355446" progId="Equation.DSMT4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2316163"/>
                        <a:ext cx="9779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73" name="Text Box 53"/>
          <p:cNvSpPr txBox="1">
            <a:spLocks noChangeArrowheads="1"/>
          </p:cNvSpPr>
          <p:nvPr/>
        </p:nvSpPr>
        <p:spPr bwMode="auto">
          <a:xfrm>
            <a:off x="735013" y="2943225"/>
            <a:ext cx="717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求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:</a:t>
            </a:r>
          </a:p>
        </p:txBody>
      </p:sp>
      <p:graphicFrame>
        <p:nvGraphicFramePr>
          <p:cNvPr id="5174" name="Object 54"/>
          <p:cNvGraphicFramePr>
            <a:graphicFrameLocks noChangeAspect="1"/>
          </p:cNvGraphicFramePr>
          <p:nvPr/>
        </p:nvGraphicFramePr>
        <p:xfrm>
          <a:off x="1403350" y="3068638"/>
          <a:ext cx="1612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2" name="Equation" r:id="rId5" imgW="1612900" imgH="393700" progId="Equation.DSMT4">
                  <p:embed/>
                </p:oleObj>
              </mc:Choice>
              <mc:Fallback>
                <p:oleObj name="Equation" r:id="rId5" imgW="1612900" imgH="393700" progId="Equation.DSMT4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3068638"/>
                        <a:ext cx="16129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80" name="Text Box 60"/>
          <p:cNvSpPr txBox="1">
            <a:spLocks noChangeArrowheads="1"/>
          </p:cNvSpPr>
          <p:nvPr/>
        </p:nvSpPr>
        <p:spPr bwMode="auto">
          <a:xfrm>
            <a:off x="1116013" y="3716338"/>
            <a:ext cx="50403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解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: 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由基尔霍夫定律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:</a:t>
            </a:r>
            <a:r>
              <a:rPr lang="zh-CN" altLang="en-US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在闭合电</a:t>
            </a:r>
          </a:p>
        </p:txBody>
      </p:sp>
      <p:sp>
        <p:nvSpPr>
          <p:cNvPr id="5181" name="Text Box 61"/>
          <p:cNvSpPr txBox="1">
            <a:spLocks noChangeArrowheads="1"/>
          </p:cNvSpPr>
          <p:nvPr/>
        </p:nvSpPr>
        <p:spPr bwMode="auto">
          <a:xfrm>
            <a:off x="735013" y="4332288"/>
            <a:ext cx="64690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路中各用电器上的电压降代数和等于零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.</a:t>
            </a:r>
          </a:p>
        </p:txBody>
      </p:sp>
      <p:grpSp>
        <p:nvGrpSpPr>
          <p:cNvPr id="5201" name="Group 81"/>
          <p:cNvGrpSpPr>
            <a:grpSpLocks/>
          </p:cNvGrpSpPr>
          <p:nvPr/>
        </p:nvGrpSpPr>
        <p:grpSpPr bwMode="auto">
          <a:xfrm>
            <a:off x="5435600" y="1628775"/>
            <a:ext cx="3132138" cy="2087563"/>
            <a:chOff x="3424" y="1026"/>
            <a:chExt cx="1973" cy="1315"/>
          </a:xfrm>
        </p:grpSpPr>
        <p:sp>
          <p:nvSpPr>
            <p:cNvPr id="11278" name="Oval 59"/>
            <p:cNvSpPr>
              <a:spLocks noChangeArrowheads="1"/>
            </p:cNvSpPr>
            <p:nvPr/>
          </p:nvSpPr>
          <p:spPr bwMode="auto">
            <a:xfrm>
              <a:off x="4286" y="1207"/>
              <a:ext cx="45" cy="4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279" name="Line 65"/>
            <p:cNvSpPr>
              <a:spLocks noChangeShapeType="1"/>
            </p:cNvSpPr>
            <p:nvPr/>
          </p:nvSpPr>
          <p:spPr bwMode="auto">
            <a:xfrm flipH="1">
              <a:off x="4649" y="2341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280" name="Group 69"/>
            <p:cNvGrpSpPr>
              <a:grpSpLocks/>
            </p:cNvGrpSpPr>
            <p:nvPr/>
          </p:nvGrpSpPr>
          <p:grpSpPr bwMode="auto">
            <a:xfrm>
              <a:off x="3424" y="1026"/>
              <a:ext cx="1973" cy="1315"/>
              <a:chOff x="3424" y="1026"/>
              <a:chExt cx="1973" cy="1315"/>
            </a:xfrm>
          </p:grpSpPr>
          <p:sp>
            <p:nvSpPr>
              <p:cNvPr id="11281" name="Line 38"/>
              <p:cNvSpPr>
                <a:spLocks noChangeShapeType="1"/>
              </p:cNvSpPr>
              <p:nvPr/>
            </p:nvSpPr>
            <p:spPr bwMode="auto">
              <a:xfrm>
                <a:off x="3651" y="170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1282" name="Group 68"/>
              <p:cNvGrpSpPr>
                <a:grpSpLocks/>
              </p:cNvGrpSpPr>
              <p:nvPr/>
            </p:nvGrpSpPr>
            <p:grpSpPr bwMode="auto">
              <a:xfrm>
                <a:off x="3424" y="1026"/>
                <a:ext cx="1973" cy="1315"/>
                <a:chOff x="3424" y="1026"/>
                <a:chExt cx="1973" cy="1315"/>
              </a:xfrm>
            </p:grpSpPr>
            <p:graphicFrame>
              <p:nvGraphicFramePr>
                <p:cNvPr id="11283" name="Object 56"/>
                <p:cNvGraphicFramePr>
                  <a:graphicFrameLocks noChangeAspect="1"/>
                </p:cNvGraphicFramePr>
                <p:nvPr/>
              </p:nvGraphicFramePr>
              <p:xfrm>
                <a:off x="4694" y="1026"/>
                <a:ext cx="176" cy="18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423" name="Equation" r:id="rId7" imgW="279279" imgH="291973" progId="Equation.DSMT4">
                        <p:embed/>
                      </p:oleObj>
                    </mc:Choice>
                    <mc:Fallback>
                      <p:oleObj name="Equation" r:id="rId7" imgW="279279" imgH="291973" progId="Equation.DSMT4">
                        <p:embed/>
                        <p:pic>
                          <p:nvPicPr>
                            <p:cNvPr id="0" name="Object 5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94" y="1026"/>
                              <a:ext cx="176" cy="18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11284" name="Group 67"/>
                <p:cNvGrpSpPr>
                  <a:grpSpLocks/>
                </p:cNvGrpSpPr>
                <p:nvPr/>
              </p:nvGrpSpPr>
              <p:grpSpPr bwMode="auto">
                <a:xfrm>
                  <a:off x="3424" y="1026"/>
                  <a:ext cx="1973" cy="1315"/>
                  <a:chOff x="3424" y="1026"/>
                  <a:chExt cx="1973" cy="1315"/>
                </a:xfrm>
              </p:grpSpPr>
              <p:sp>
                <p:nvSpPr>
                  <p:cNvPr id="11285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3742" y="1797"/>
                    <a:ext cx="13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86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3696" y="1888"/>
                    <a:ext cx="227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87" name="Line 41"/>
                  <p:cNvSpPr>
                    <a:spLocks noChangeShapeType="1"/>
                  </p:cNvSpPr>
                  <p:nvPr/>
                </p:nvSpPr>
                <p:spPr bwMode="auto">
                  <a:xfrm>
                    <a:off x="3742" y="1979"/>
                    <a:ext cx="13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aphicFrame>
                <p:nvGraphicFramePr>
                  <p:cNvPr id="11288" name="Object 55"/>
                  <p:cNvGraphicFramePr>
                    <a:graphicFrameLocks noChangeAspect="1"/>
                  </p:cNvGraphicFramePr>
                  <p:nvPr/>
                </p:nvGraphicFramePr>
                <p:xfrm>
                  <a:off x="3424" y="1752"/>
                  <a:ext cx="176" cy="18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1424" name="Equation" r:id="rId9" imgW="279279" imgH="291973" progId="Equation.DSMT4">
                          <p:embed/>
                        </p:oleObj>
                      </mc:Choice>
                      <mc:Fallback>
                        <p:oleObj name="Equation" r:id="rId9" imgW="279279" imgH="291973" progId="Equation.DSMT4">
                          <p:embed/>
                          <p:pic>
                            <p:nvPicPr>
                              <p:cNvPr id="0" name="Object 55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0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424" y="1752"/>
                                <a:ext cx="176" cy="18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pSp>
                <p:nvGrpSpPr>
                  <p:cNvPr id="11289" name="Group 64"/>
                  <p:cNvGrpSpPr>
                    <a:grpSpLocks/>
                  </p:cNvGrpSpPr>
                  <p:nvPr/>
                </p:nvGrpSpPr>
                <p:grpSpPr bwMode="auto">
                  <a:xfrm>
                    <a:off x="3787" y="1026"/>
                    <a:ext cx="1610" cy="1315"/>
                    <a:chOff x="3787" y="1026"/>
                    <a:chExt cx="1610" cy="1315"/>
                  </a:xfrm>
                </p:grpSpPr>
                <p:sp>
                  <p:nvSpPr>
                    <p:cNvPr id="11291" name="Line 3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87" y="1253"/>
                      <a:ext cx="0" cy="45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292" name="Line 3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87" y="1979"/>
                      <a:ext cx="0" cy="36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293" name="Line 3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87" y="1253"/>
                      <a:ext cx="272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294" name="Line 3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32" y="1253"/>
                      <a:ext cx="226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295" name="Line 3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876" y="1253"/>
                      <a:ext cx="453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296" name="Line 3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329" y="1253"/>
                      <a:ext cx="0" cy="45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297" name="Line 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87" y="2341"/>
                      <a:ext cx="1542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298" name="Line 3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5329" y="2024"/>
                      <a:ext cx="0" cy="317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299" name="Line 4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059" y="1207"/>
                      <a:ext cx="273" cy="4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300" name="Rectangle 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58" y="1207"/>
                      <a:ext cx="440" cy="91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eaLnBrk="1" hangingPunct="1"/>
                      <a:endParaRPr lang="zh-CN" altLang="en-US">
                        <a:latin typeface="楷体" pitchFamily="49" charset="-122"/>
                        <a:ea typeface="楷体" pitchFamily="49" charset="-122"/>
                      </a:endParaRPr>
                    </a:p>
                  </p:txBody>
                </p:sp>
                <p:sp>
                  <p:nvSpPr>
                    <p:cNvPr id="11301" name="Freeform 50"/>
                    <p:cNvSpPr>
                      <a:spLocks/>
                    </p:cNvSpPr>
                    <p:nvPr/>
                  </p:nvSpPr>
                  <p:spPr bwMode="auto">
                    <a:xfrm>
                      <a:off x="5284" y="1706"/>
                      <a:ext cx="113" cy="337"/>
                    </a:xfrm>
                    <a:custGeom>
                      <a:avLst/>
                      <a:gdLst>
                        <a:gd name="T0" fmla="*/ 11796 w 75"/>
                        <a:gd name="T1" fmla="*/ 0 h 337"/>
                        <a:gd name="T2" fmla="*/ 23276 w 75"/>
                        <a:gd name="T3" fmla="*/ 74 h 337"/>
                        <a:gd name="T4" fmla="*/ 19508 w 75"/>
                        <a:gd name="T5" fmla="*/ 124 h 337"/>
                        <a:gd name="T6" fmla="*/ 15449 w 75"/>
                        <a:gd name="T7" fmla="*/ 148 h 337"/>
                        <a:gd name="T8" fmla="*/ 26923 w 75"/>
                        <a:gd name="T9" fmla="*/ 156 h 337"/>
                        <a:gd name="T10" fmla="*/ 0 w 75"/>
                        <a:gd name="T11" fmla="*/ 288 h 337"/>
                        <a:gd name="T12" fmla="*/ 8074 w 75"/>
                        <a:gd name="T13" fmla="*/ 305 h 337"/>
                        <a:gd name="T14" fmla="*/ 15449 w 75"/>
                        <a:gd name="T15" fmla="*/ 321 h 337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75" h="337">
                          <a:moveTo>
                            <a:pt x="25" y="0"/>
                          </a:moveTo>
                          <a:cubicBezTo>
                            <a:pt x="33" y="25"/>
                            <a:pt x="42" y="49"/>
                            <a:pt x="50" y="74"/>
                          </a:cubicBezTo>
                          <a:cubicBezTo>
                            <a:pt x="47" y="91"/>
                            <a:pt x="46" y="108"/>
                            <a:pt x="42" y="124"/>
                          </a:cubicBezTo>
                          <a:cubicBezTo>
                            <a:pt x="40" y="132"/>
                            <a:pt x="29" y="140"/>
                            <a:pt x="33" y="148"/>
                          </a:cubicBezTo>
                          <a:cubicBezTo>
                            <a:pt x="37" y="156"/>
                            <a:pt x="50" y="153"/>
                            <a:pt x="58" y="156"/>
                          </a:cubicBezTo>
                          <a:cubicBezTo>
                            <a:pt x="75" y="209"/>
                            <a:pt x="37" y="253"/>
                            <a:pt x="0" y="288"/>
                          </a:cubicBezTo>
                          <a:cubicBezTo>
                            <a:pt x="6" y="294"/>
                            <a:pt x="13" y="298"/>
                            <a:pt x="17" y="305"/>
                          </a:cubicBezTo>
                          <a:cubicBezTo>
                            <a:pt x="31" y="328"/>
                            <a:pt x="17" y="337"/>
                            <a:pt x="33" y="321"/>
                          </a:cubicBezTo>
                        </a:path>
                      </a:pathLst>
                    </a:custGeom>
                    <a:noFill/>
                    <a:ln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aphicFrame>
                  <p:nvGraphicFramePr>
                    <p:cNvPr id="11302" name="Object 57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5148" y="1797"/>
                    <a:ext cx="160" cy="184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1425" name="Equation" r:id="rId11" imgW="253890" imgH="291973" progId="Equation.DSMT4">
                            <p:embed/>
                          </p:oleObj>
                        </mc:Choice>
                        <mc:Fallback>
                          <p:oleObj name="Equation" r:id="rId11" imgW="253890" imgH="291973" progId="Equation.DSMT4">
                            <p:embed/>
                            <p:pic>
                              <p:nvPicPr>
                                <p:cNvPr id="0" name="Object 57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2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5148" y="1797"/>
                                  <a:ext cx="160" cy="18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11303" name="Object 58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4105" y="1026"/>
                    <a:ext cx="200" cy="184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1426" name="Equation" r:id="rId13" imgW="317225" imgH="291847" progId="Equation.DSMT4">
                            <p:embed/>
                          </p:oleObj>
                        </mc:Choice>
                        <mc:Fallback>
                          <p:oleObj name="Equation" r:id="rId13" imgW="317225" imgH="291847" progId="Equation.DSMT4">
                            <p:embed/>
                            <p:pic>
                              <p:nvPicPr>
                                <p:cNvPr id="0" name="Object 58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4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4105" y="1026"/>
                                  <a:ext cx="200" cy="18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  <p:graphicFrame>
                <p:nvGraphicFramePr>
                  <p:cNvPr id="11290" name="Object 66"/>
                  <p:cNvGraphicFramePr>
                    <a:graphicFrameLocks noChangeAspect="1"/>
                  </p:cNvGraphicFramePr>
                  <p:nvPr/>
                </p:nvGraphicFramePr>
                <p:xfrm>
                  <a:off x="4604" y="2115"/>
                  <a:ext cx="128" cy="18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1427" name="Equation" r:id="rId15" imgW="203112" imgH="291973" progId="Equation.DSMT4">
                          <p:embed/>
                        </p:oleObj>
                      </mc:Choice>
                      <mc:Fallback>
                        <p:oleObj name="Equation" r:id="rId15" imgW="203112" imgH="291973" progId="Equation.DSMT4">
                          <p:embed/>
                          <p:pic>
                            <p:nvPicPr>
                              <p:cNvPr id="0" name="Object 66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604" y="2115"/>
                                <a:ext cx="128" cy="18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</p:grpSp>
      </p:grpSp>
      <p:graphicFrame>
        <p:nvGraphicFramePr>
          <p:cNvPr id="5194" name="Object 7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856163" y="5157788"/>
          <a:ext cx="2311400" cy="1246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8" name="Equation" r:id="rId17" imgW="1930400" imgH="1041400" progId="Equation.DSMT4">
                  <p:embed/>
                </p:oleObj>
              </mc:Choice>
              <mc:Fallback>
                <p:oleObj name="Equation" r:id="rId17" imgW="1930400" imgH="1041400" progId="Equation.DSMT4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6163" y="5157788"/>
                        <a:ext cx="2311400" cy="1246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97" name="Object 77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501775" y="5157788"/>
          <a:ext cx="2940050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9" name="Equation" r:id="rId19" imgW="2222500" imgH="1041400" progId="Equation.DSMT4">
                  <p:embed/>
                </p:oleObj>
              </mc:Choice>
              <mc:Fallback>
                <p:oleObj name="Equation" r:id="rId19" imgW="2222500" imgH="1041400" progId="Equation.DSMT4">
                  <p:embed/>
                  <p:pic>
                    <p:nvPicPr>
                      <p:cNvPr id="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1775" y="5157788"/>
                        <a:ext cx="2940050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1" grpId="0"/>
      <p:bldP spid="5132" grpId="0"/>
      <p:bldP spid="5171" grpId="0"/>
      <p:bldP spid="5173" grpId="0"/>
      <p:bldP spid="5180" grpId="0"/>
      <p:bldP spid="518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376238" y="84138"/>
            <a:ext cx="261143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例</a:t>
            </a:r>
            <a:r>
              <a:rPr lang="en-US" altLang="zh-CN" sz="2400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2. </a:t>
            </a:r>
            <a:r>
              <a:rPr lang="zh-CN" altLang="en-US" sz="2400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数学摆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950913" y="733425"/>
            <a:ext cx="71104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数学摆是一质量为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m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的质点系于一根长为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L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的细线上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,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231775" y="1503363"/>
            <a:ext cx="75707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在重力的作用下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在垂直于地面的平面上作圆周运动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试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231775" y="2244725"/>
            <a:ext cx="28003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求摆锤的运动方程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.</a:t>
            </a:r>
          </a:p>
        </p:txBody>
      </p:sp>
      <p:graphicFrame>
        <p:nvGraphicFramePr>
          <p:cNvPr id="17441" name="Object 33"/>
          <p:cNvGraphicFramePr>
            <a:graphicFrameLocks noChangeAspect="1"/>
          </p:cNvGraphicFramePr>
          <p:nvPr/>
        </p:nvGraphicFramePr>
        <p:xfrm>
          <a:off x="7667625" y="2781300"/>
          <a:ext cx="25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8" name="Equation" r:id="rId3" imgW="114170" imgH="161951" progId="Equation.DSMT4">
                  <p:embed/>
                </p:oleObj>
              </mc:Choice>
              <mc:Fallback>
                <p:oleObj name="Equation" r:id="rId3" imgW="114170" imgH="161951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25" y="2781300"/>
                        <a:ext cx="2540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466" name="Group 58"/>
          <p:cNvGrpSpPr>
            <a:grpSpLocks/>
          </p:cNvGrpSpPr>
          <p:nvPr/>
        </p:nvGrpSpPr>
        <p:grpSpPr bwMode="auto">
          <a:xfrm>
            <a:off x="7451725" y="3716338"/>
            <a:ext cx="1084263" cy="809625"/>
            <a:chOff x="4740" y="2795"/>
            <a:chExt cx="683" cy="510"/>
          </a:xfrm>
        </p:grpSpPr>
        <p:grpSp>
          <p:nvGrpSpPr>
            <p:cNvPr id="12328" name="Group 56"/>
            <p:cNvGrpSpPr>
              <a:grpSpLocks/>
            </p:cNvGrpSpPr>
            <p:nvPr/>
          </p:nvGrpSpPr>
          <p:grpSpPr bwMode="auto">
            <a:xfrm>
              <a:off x="4921" y="2795"/>
              <a:ext cx="317" cy="318"/>
              <a:chOff x="4967" y="2704"/>
              <a:chExt cx="317" cy="318"/>
            </a:xfrm>
          </p:grpSpPr>
          <p:sp>
            <p:nvSpPr>
              <p:cNvPr id="12332" name="Line 15"/>
              <p:cNvSpPr>
                <a:spLocks noChangeShapeType="1"/>
              </p:cNvSpPr>
              <p:nvPr/>
            </p:nvSpPr>
            <p:spPr bwMode="auto">
              <a:xfrm flipH="1">
                <a:off x="4967" y="2704"/>
                <a:ext cx="137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33" name="Line 17"/>
              <p:cNvSpPr>
                <a:spLocks noChangeShapeType="1"/>
              </p:cNvSpPr>
              <p:nvPr/>
            </p:nvSpPr>
            <p:spPr bwMode="auto">
              <a:xfrm>
                <a:off x="4967" y="2795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34" name="Line 18"/>
              <p:cNvSpPr>
                <a:spLocks noChangeShapeType="1"/>
              </p:cNvSpPr>
              <p:nvPr/>
            </p:nvSpPr>
            <p:spPr bwMode="auto">
              <a:xfrm flipV="1">
                <a:off x="5103" y="2886"/>
                <a:ext cx="181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35" name="Line 12"/>
              <p:cNvSpPr>
                <a:spLocks noChangeShapeType="1"/>
              </p:cNvSpPr>
              <p:nvPr/>
            </p:nvSpPr>
            <p:spPr bwMode="auto">
              <a:xfrm>
                <a:off x="5103" y="2704"/>
                <a:ext cx="0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36" name="Line 13"/>
              <p:cNvSpPr>
                <a:spLocks noChangeShapeType="1"/>
              </p:cNvSpPr>
              <p:nvPr/>
            </p:nvSpPr>
            <p:spPr bwMode="auto">
              <a:xfrm>
                <a:off x="5103" y="2704"/>
                <a:ext cx="136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37" name="Line 16"/>
              <p:cNvSpPr>
                <a:spLocks noChangeShapeType="1"/>
              </p:cNvSpPr>
              <p:nvPr/>
            </p:nvSpPr>
            <p:spPr bwMode="auto">
              <a:xfrm>
                <a:off x="5012" y="2840"/>
                <a:ext cx="91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12329" name="Object 36"/>
            <p:cNvGraphicFramePr>
              <a:graphicFrameLocks noChangeAspect="1"/>
            </p:cNvGraphicFramePr>
            <p:nvPr/>
          </p:nvGraphicFramePr>
          <p:xfrm>
            <a:off x="4921" y="3113"/>
            <a:ext cx="31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69" name="Equation" r:id="rId5" imgW="494870" imgH="304536" progId="Equation.DSMT4">
                    <p:embed/>
                  </p:oleObj>
                </mc:Choice>
                <mc:Fallback>
                  <p:oleObj name="Equation" r:id="rId5" imgW="494870" imgH="304536" progId="Equation.DSMT4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1" y="3113"/>
                          <a:ext cx="31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30" name="Object 34"/>
            <p:cNvGraphicFramePr>
              <a:graphicFrameLocks noChangeAspect="1"/>
            </p:cNvGraphicFramePr>
            <p:nvPr/>
          </p:nvGraphicFramePr>
          <p:xfrm>
            <a:off x="4740" y="2886"/>
            <a:ext cx="176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70" name="Equation" r:id="rId7" imgW="279279" imgH="291973" progId="Equation.DSMT4">
                    <p:embed/>
                  </p:oleObj>
                </mc:Choice>
                <mc:Fallback>
                  <p:oleObj name="Equation" r:id="rId7" imgW="279279" imgH="291973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0" y="2886"/>
                          <a:ext cx="176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31" name="Object 35"/>
            <p:cNvGraphicFramePr>
              <a:graphicFrameLocks noChangeAspect="1"/>
            </p:cNvGraphicFramePr>
            <p:nvPr/>
          </p:nvGraphicFramePr>
          <p:xfrm>
            <a:off x="5239" y="2931"/>
            <a:ext cx="18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71" name="Equation" r:id="rId9" imgW="291973" imgH="393529" progId="Equation.DSMT4">
                    <p:embed/>
                  </p:oleObj>
                </mc:Choice>
                <mc:Fallback>
                  <p:oleObj name="Equation" r:id="rId9" imgW="291973" imgH="393529" progId="Equation.DSMT4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9" y="2931"/>
                          <a:ext cx="184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428" name="Arc 20"/>
          <p:cNvSpPr>
            <a:spLocks/>
          </p:cNvSpPr>
          <p:nvPr/>
        </p:nvSpPr>
        <p:spPr bwMode="auto">
          <a:xfrm flipV="1">
            <a:off x="7380288" y="2708275"/>
            <a:ext cx="142875" cy="73025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7" name="Line 31"/>
          <p:cNvSpPr>
            <a:spLocks noChangeShapeType="1"/>
          </p:cNvSpPr>
          <p:nvPr/>
        </p:nvSpPr>
        <p:spPr bwMode="auto">
          <a:xfrm>
            <a:off x="7956550" y="3644900"/>
            <a:ext cx="0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7470" name="Group 62"/>
          <p:cNvGrpSpPr>
            <a:grpSpLocks/>
          </p:cNvGrpSpPr>
          <p:nvPr/>
        </p:nvGrpSpPr>
        <p:grpSpPr bwMode="auto">
          <a:xfrm>
            <a:off x="7380288" y="3357563"/>
            <a:ext cx="969962" cy="576262"/>
            <a:chOff x="4649" y="2115"/>
            <a:chExt cx="611" cy="363"/>
          </a:xfrm>
        </p:grpSpPr>
        <p:sp>
          <p:nvSpPr>
            <p:cNvPr id="12326" name="Arc 19"/>
            <p:cNvSpPr>
              <a:spLocks/>
            </p:cNvSpPr>
            <p:nvPr/>
          </p:nvSpPr>
          <p:spPr bwMode="auto">
            <a:xfrm rot="21217291" flipV="1">
              <a:off x="4649" y="2296"/>
              <a:ext cx="363" cy="18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327" name="Object 32"/>
            <p:cNvGraphicFramePr>
              <a:graphicFrameLocks noChangeAspect="1"/>
            </p:cNvGraphicFramePr>
            <p:nvPr/>
          </p:nvGraphicFramePr>
          <p:xfrm>
            <a:off x="5012" y="2115"/>
            <a:ext cx="248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72" name="Equation" r:id="rId11" imgW="393529" imgH="291973" progId="Equation.DSMT4">
                    <p:embed/>
                  </p:oleObj>
                </mc:Choice>
                <mc:Fallback>
                  <p:oleObj name="Equation" r:id="rId11" imgW="393529" imgH="291973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12" y="2115"/>
                          <a:ext cx="248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469" name="Group 61"/>
          <p:cNvGrpSpPr>
            <a:grpSpLocks/>
          </p:cNvGrpSpPr>
          <p:nvPr/>
        </p:nvGrpSpPr>
        <p:grpSpPr bwMode="auto">
          <a:xfrm>
            <a:off x="6804025" y="2205038"/>
            <a:ext cx="1295400" cy="1889125"/>
            <a:chOff x="4286" y="1389"/>
            <a:chExt cx="816" cy="1190"/>
          </a:xfrm>
        </p:grpSpPr>
        <p:sp>
          <p:nvSpPr>
            <p:cNvPr id="12311" name="Line 9"/>
            <p:cNvSpPr>
              <a:spLocks noChangeShapeType="1"/>
            </p:cNvSpPr>
            <p:nvPr/>
          </p:nvSpPr>
          <p:spPr bwMode="auto">
            <a:xfrm>
              <a:off x="4649" y="1570"/>
              <a:ext cx="0" cy="9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2" name="Line 10"/>
            <p:cNvSpPr>
              <a:spLocks noChangeShapeType="1"/>
            </p:cNvSpPr>
            <p:nvPr/>
          </p:nvSpPr>
          <p:spPr bwMode="auto">
            <a:xfrm>
              <a:off x="4649" y="1570"/>
              <a:ext cx="363" cy="7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2313" name="Object 30"/>
            <p:cNvGraphicFramePr>
              <a:graphicFrameLocks noChangeAspect="1"/>
            </p:cNvGraphicFramePr>
            <p:nvPr/>
          </p:nvGraphicFramePr>
          <p:xfrm>
            <a:off x="4467" y="2387"/>
            <a:ext cx="17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73" name="Equation" r:id="rId13" imgW="279279" imgH="304668" progId="Equation.DSMT4">
                    <p:embed/>
                  </p:oleObj>
                </mc:Choice>
                <mc:Fallback>
                  <p:oleObj name="Equation" r:id="rId13" imgW="279279" imgH="304668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7" y="2387"/>
                          <a:ext cx="176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314" name="Group 60"/>
            <p:cNvGrpSpPr>
              <a:grpSpLocks/>
            </p:cNvGrpSpPr>
            <p:nvPr/>
          </p:nvGrpSpPr>
          <p:grpSpPr bwMode="auto">
            <a:xfrm>
              <a:off x="4286" y="1389"/>
              <a:ext cx="816" cy="181"/>
              <a:chOff x="4286" y="1389"/>
              <a:chExt cx="816" cy="181"/>
            </a:xfrm>
          </p:grpSpPr>
          <p:sp>
            <p:nvSpPr>
              <p:cNvPr id="12315" name="Line 25"/>
              <p:cNvSpPr>
                <a:spLocks noChangeShapeType="1"/>
              </p:cNvSpPr>
              <p:nvPr/>
            </p:nvSpPr>
            <p:spPr bwMode="auto">
              <a:xfrm flipV="1">
                <a:off x="4649" y="1480"/>
                <a:ext cx="90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6" name="Line 29"/>
              <p:cNvSpPr>
                <a:spLocks noChangeShapeType="1"/>
              </p:cNvSpPr>
              <p:nvPr/>
            </p:nvSpPr>
            <p:spPr bwMode="auto">
              <a:xfrm flipV="1">
                <a:off x="5012" y="1480"/>
                <a:ext cx="90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7" name="Line 8"/>
              <p:cNvSpPr>
                <a:spLocks noChangeShapeType="1"/>
              </p:cNvSpPr>
              <p:nvPr/>
            </p:nvSpPr>
            <p:spPr bwMode="auto">
              <a:xfrm>
                <a:off x="4286" y="1570"/>
                <a:ext cx="72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8" name="Line 28"/>
              <p:cNvSpPr>
                <a:spLocks noChangeShapeType="1"/>
              </p:cNvSpPr>
              <p:nvPr/>
            </p:nvSpPr>
            <p:spPr bwMode="auto">
              <a:xfrm flipV="1">
                <a:off x="4921" y="1480"/>
                <a:ext cx="91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9" name="Line 21"/>
              <p:cNvSpPr>
                <a:spLocks noChangeShapeType="1"/>
              </p:cNvSpPr>
              <p:nvPr/>
            </p:nvSpPr>
            <p:spPr bwMode="auto">
              <a:xfrm flipV="1">
                <a:off x="4286" y="1480"/>
                <a:ext cx="45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20" name="Line 22"/>
              <p:cNvSpPr>
                <a:spLocks noChangeShapeType="1"/>
              </p:cNvSpPr>
              <p:nvPr/>
            </p:nvSpPr>
            <p:spPr bwMode="auto">
              <a:xfrm flipV="1">
                <a:off x="4377" y="1480"/>
                <a:ext cx="44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21" name="Line 23"/>
              <p:cNvSpPr>
                <a:spLocks noChangeShapeType="1"/>
              </p:cNvSpPr>
              <p:nvPr/>
            </p:nvSpPr>
            <p:spPr bwMode="auto">
              <a:xfrm flipV="1">
                <a:off x="4467" y="1480"/>
                <a:ext cx="91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22" name="Line 24"/>
              <p:cNvSpPr>
                <a:spLocks noChangeShapeType="1"/>
              </p:cNvSpPr>
              <p:nvPr/>
            </p:nvSpPr>
            <p:spPr bwMode="auto">
              <a:xfrm flipV="1">
                <a:off x="4558" y="1480"/>
                <a:ext cx="91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23" name="Line 26"/>
              <p:cNvSpPr>
                <a:spLocks noChangeShapeType="1"/>
              </p:cNvSpPr>
              <p:nvPr/>
            </p:nvSpPr>
            <p:spPr bwMode="auto">
              <a:xfrm flipV="1">
                <a:off x="4739" y="1480"/>
                <a:ext cx="91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24" name="Line 27"/>
              <p:cNvSpPr>
                <a:spLocks noChangeShapeType="1"/>
              </p:cNvSpPr>
              <p:nvPr/>
            </p:nvSpPr>
            <p:spPr bwMode="auto">
              <a:xfrm flipV="1">
                <a:off x="4830" y="1480"/>
                <a:ext cx="91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2325" name="Object 37"/>
              <p:cNvGraphicFramePr>
                <a:graphicFrameLocks noChangeAspect="1"/>
              </p:cNvGraphicFramePr>
              <p:nvPr/>
            </p:nvGraphicFramePr>
            <p:xfrm>
              <a:off x="4603" y="1389"/>
              <a:ext cx="136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474" name="Equation" r:id="rId15" imgW="215806" imgH="228501" progId="Equation.DSMT4">
                      <p:embed/>
                    </p:oleObj>
                  </mc:Choice>
                  <mc:Fallback>
                    <p:oleObj name="Equation" r:id="rId15" imgW="215806" imgH="228501" progId="Equation.DSMT4">
                      <p:embed/>
                      <p:pic>
                        <p:nvPicPr>
                          <p:cNvPr id="0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03" y="1389"/>
                            <a:ext cx="136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7446" name="Text Box 38"/>
          <p:cNvSpPr txBox="1">
            <a:spLocks noChangeArrowheads="1"/>
          </p:cNvSpPr>
          <p:nvPr/>
        </p:nvSpPr>
        <p:spPr bwMode="auto">
          <a:xfrm>
            <a:off x="755650" y="2903538"/>
            <a:ext cx="526256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解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: 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设在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t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时刻摆锤所在位置与平衡位</a:t>
            </a:r>
          </a:p>
        </p:txBody>
      </p:sp>
      <p:grpSp>
        <p:nvGrpSpPr>
          <p:cNvPr id="17458" name="Group 50"/>
          <p:cNvGrpSpPr>
            <a:grpSpLocks/>
          </p:cNvGrpSpPr>
          <p:nvPr/>
        </p:nvGrpSpPr>
        <p:grpSpPr bwMode="auto">
          <a:xfrm>
            <a:off x="323850" y="3644900"/>
            <a:ext cx="2074863" cy="461963"/>
            <a:chOff x="282" y="2308"/>
            <a:chExt cx="1307" cy="291"/>
          </a:xfrm>
        </p:grpSpPr>
        <p:sp>
          <p:nvSpPr>
            <p:cNvPr id="12309" name="Text Box 39"/>
            <p:cNvSpPr txBox="1">
              <a:spLocks noChangeArrowheads="1"/>
            </p:cNvSpPr>
            <p:nvPr/>
          </p:nvSpPr>
          <p:spPr bwMode="auto">
            <a:xfrm>
              <a:off x="282" y="2308"/>
              <a:ext cx="108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400">
                  <a:latin typeface="楷体" pitchFamily="49" charset="-122"/>
                  <a:ea typeface="楷体" pitchFamily="49" charset="-122"/>
                </a:rPr>
                <a:t>置的夹角为</a:t>
              </a:r>
            </a:p>
          </p:txBody>
        </p:sp>
        <p:graphicFrame>
          <p:nvGraphicFramePr>
            <p:cNvPr id="12310" name="Object 40"/>
            <p:cNvGraphicFramePr>
              <a:graphicFrameLocks noChangeAspect="1"/>
            </p:cNvGraphicFramePr>
            <p:nvPr/>
          </p:nvGraphicFramePr>
          <p:xfrm>
            <a:off x="1429" y="2387"/>
            <a:ext cx="16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75" name="Equation" r:id="rId17" imgW="253780" imgH="304536" progId="Equation.DSMT4">
                    <p:embed/>
                  </p:oleObj>
                </mc:Choice>
                <mc:Fallback>
                  <p:oleObj name="Equation" r:id="rId17" imgW="253780" imgH="304536" progId="Equation.DSMT4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9" y="2387"/>
                          <a:ext cx="16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449" name="Text Box 41"/>
          <p:cNvSpPr txBox="1">
            <a:spLocks noChangeArrowheads="1"/>
          </p:cNvSpPr>
          <p:nvPr/>
        </p:nvSpPr>
        <p:spPr bwMode="auto">
          <a:xfrm>
            <a:off x="2463800" y="3663950"/>
            <a:ext cx="35702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该角逆时针为正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顺时针</a:t>
            </a:r>
          </a:p>
        </p:txBody>
      </p:sp>
      <p:sp>
        <p:nvSpPr>
          <p:cNvPr id="17450" name="Text Box 42"/>
          <p:cNvSpPr txBox="1">
            <a:spLocks noChangeArrowheads="1"/>
          </p:cNvSpPr>
          <p:nvPr/>
        </p:nvSpPr>
        <p:spPr bwMode="auto">
          <a:xfrm>
            <a:off x="231775" y="4311650"/>
            <a:ext cx="49545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为负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.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建立坐标系如右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.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设质点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M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沿圆</a:t>
            </a:r>
          </a:p>
        </p:txBody>
      </p:sp>
      <p:graphicFrame>
        <p:nvGraphicFramePr>
          <p:cNvPr id="17452" name="Object 44"/>
          <p:cNvGraphicFramePr>
            <a:graphicFrameLocks noChangeAspect="1"/>
          </p:cNvGraphicFramePr>
          <p:nvPr/>
        </p:nvGraphicFramePr>
        <p:xfrm>
          <a:off x="4249738" y="4841875"/>
          <a:ext cx="19431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6" name="Equation" r:id="rId19" imgW="1943100" imgH="838200" progId="Equation.DSMT4">
                  <p:embed/>
                </p:oleObj>
              </mc:Choice>
              <mc:Fallback>
                <p:oleObj name="Equation" r:id="rId19" imgW="1943100" imgH="838200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9738" y="4841875"/>
                        <a:ext cx="19431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53" name="Object 45"/>
          <p:cNvGraphicFramePr>
            <a:graphicFrameLocks noChangeAspect="1"/>
          </p:cNvGraphicFramePr>
          <p:nvPr/>
        </p:nvGraphicFramePr>
        <p:xfrm>
          <a:off x="3233738" y="5129213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7" name="Equation" r:id="rId21" imgW="190500" imgH="228600" progId="Equation.DSMT4">
                  <p:embed/>
                </p:oleObj>
              </mc:Choice>
              <mc:Fallback>
                <p:oleObj name="Equation" r:id="rId21" imgW="190500" imgH="228600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3738" y="5129213"/>
                        <a:ext cx="1905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51" name="Text Box 43"/>
          <p:cNvSpPr txBox="1">
            <a:spLocks noChangeArrowheads="1"/>
          </p:cNvSpPr>
          <p:nvPr/>
        </p:nvSpPr>
        <p:spPr bwMode="auto">
          <a:xfrm>
            <a:off x="323850" y="5013325"/>
            <a:ext cx="29543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周运动的切向速度为</a:t>
            </a:r>
          </a:p>
        </p:txBody>
      </p:sp>
      <p:sp>
        <p:nvSpPr>
          <p:cNvPr id="17454" name="Text Box 46"/>
          <p:cNvSpPr txBox="1">
            <a:spLocks noChangeArrowheads="1"/>
          </p:cNvSpPr>
          <p:nvPr/>
        </p:nvSpPr>
        <p:spPr bwMode="auto">
          <a:xfrm>
            <a:off x="3492500" y="5014913"/>
            <a:ext cx="6461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则</a:t>
            </a:r>
          </a:p>
        </p:txBody>
      </p:sp>
      <p:sp>
        <p:nvSpPr>
          <p:cNvPr id="17455" name="Text Box 47"/>
          <p:cNvSpPr txBox="1">
            <a:spLocks noChangeArrowheads="1"/>
          </p:cNvSpPr>
          <p:nvPr/>
        </p:nvSpPr>
        <p:spPr bwMode="auto">
          <a:xfrm>
            <a:off x="231775" y="5680075"/>
            <a:ext cx="55705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法向力平衡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切向由牛顿第二运动定律得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7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17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17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17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7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7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7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7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7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17413" grpId="0"/>
      <p:bldP spid="17414" grpId="0"/>
      <p:bldP spid="17415" grpId="0"/>
      <p:bldP spid="17428" grpId="0" animBg="1"/>
      <p:bldP spid="17446" grpId="0"/>
      <p:bldP spid="17449" grpId="0"/>
      <p:bldP spid="17450" grpId="0"/>
      <p:bldP spid="17451" grpId="0"/>
      <p:bldP spid="17454" grpId="0"/>
      <p:bldP spid="174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6" name="Object 4"/>
          <p:cNvGraphicFramePr>
            <a:graphicFrameLocks noChangeAspect="1"/>
          </p:cNvGraphicFramePr>
          <p:nvPr/>
        </p:nvGraphicFramePr>
        <p:xfrm>
          <a:off x="1692275" y="0"/>
          <a:ext cx="25527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6" name="Equation" r:id="rId3" imgW="2552700" imgH="838200" progId="Equation.DSMT4">
                  <p:embed/>
                </p:oleObj>
              </mc:Choice>
              <mc:Fallback>
                <p:oleObj name="Equation" r:id="rId3" imgW="2552700" imgH="838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0"/>
                        <a:ext cx="25527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519113" y="928688"/>
            <a:ext cx="4921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即</a:t>
            </a:r>
          </a:p>
        </p:txBody>
      </p:sp>
      <p:graphicFrame>
        <p:nvGraphicFramePr>
          <p:cNvPr id="18438" name="Object 6"/>
          <p:cNvGraphicFramePr>
            <a:graphicFrameLocks noChangeAspect="1"/>
          </p:cNvGraphicFramePr>
          <p:nvPr/>
        </p:nvGraphicFramePr>
        <p:xfrm>
          <a:off x="1528763" y="895350"/>
          <a:ext cx="379730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7" name="Equation" r:id="rId5" imgW="3657600" imgH="1352601" progId="Equation.DSMT4">
                  <p:embed/>
                </p:oleObj>
              </mc:Choice>
              <mc:Fallback>
                <p:oleObj name="Equation" r:id="rId5" imgW="3657600" imgH="1352601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895350"/>
                        <a:ext cx="3797300" cy="149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539750" y="2420938"/>
            <a:ext cx="387826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若与运动方向相反有一阻力</a:t>
            </a:r>
          </a:p>
        </p:txBody>
      </p:sp>
      <p:graphicFrame>
        <p:nvGraphicFramePr>
          <p:cNvPr id="18440" name="Object 8"/>
          <p:cNvGraphicFramePr>
            <a:graphicFrameLocks noChangeAspect="1"/>
          </p:cNvGraphicFramePr>
          <p:nvPr/>
        </p:nvGraphicFramePr>
        <p:xfrm>
          <a:off x="4356100" y="2522538"/>
          <a:ext cx="8890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8" name="Equation" r:id="rId7" imgW="888614" imgH="342751" progId="Equation.DSMT4">
                  <p:embed/>
                </p:oleObj>
              </mc:Choice>
              <mc:Fallback>
                <p:oleObj name="Equation" r:id="rId7" imgW="888614" imgH="342751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2522538"/>
                        <a:ext cx="8890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5295900" y="2436813"/>
            <a:ext cx="17240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则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(2)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变为</a:t>
            </a:r>
          </a:p>
        </p:txBody>
      </p:sp>
      <p:graphicFrame>
        <p:nvGraphicFramePr>
          <p:cNvPr id="18442" name="Object 10"/>
          <p:cNvGraphicFramePr>
            <a:graphicFrameLocks noChangeAspect="1"/>
          </p:cNvGraphicFramePr>
          <p:nvPr/>
        </p:nvGraphicFramePr>
        <p:xfrm>
          <a:off x="1778000" y="2840038"/>
          <a:ext cx="397510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9" name="Equation" r:id="rId9" imgW="3829028" imgH="1352601" progId="Equation.DSMT4">
                  <p:embed/>
                </p:oleObj>
              </mc:Choice>
              <mc:Fallback>
                <p:oleObj name="Equation" r:id="rId9" imgW="3829028" imgH="1352601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0" y="2840038"/>
                        <a:ext cx="3975100" cy="149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592138" y="4384675"/>
            <a:ext cx="38782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若与运动方向相同有一外力</a:t>
            </a:r>
          </a:p>
        </p:txBody>
      </p:sp>
      <p:graphicFrame>
        <p:nvGraphicFramePr>
          <p:cNvPr id="18444" name="Object 12"/>
          <p:cNvGraphicFramePr>
            <a:graphicFrameLocks noChangeAspect="1"/>
          </p:cNvGraphicFramePr>
          <p:nvPr/>
        </p:nvGraphicFramePr>
        <p:xfrm>
          <a:off x="4405313" y="4459288"/>
          <a:ext cx="5715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0" name="Equation" r:id="rId11" imgW="571252" imgH="342751" progId="Equation.DSMT4">
                  <p:embed/>
                </p:oleObj>
              </mc:Choice>
              <mc:Fallback>
                <p:oleObj name="Equation" r:id="rId11" imgW="571252" imgH="342751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5313" y="4459288"/>
                        <a:ext cx="5715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5" name="Text Box 13"/>
          <p:cNvSpPr txBox="1">
            <a:spLocks noChangeArrowheads="1"/>
          </p:cNvSpPr>
          <p:nvPr/>
        </p:nvSpPr>
        <p:spPr bwMode="auto">
          <a:xfrm>
            <a:off x="5022850" y="4384675"/>
            <a:ext cx="29559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作用于它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则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(2)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变为</a:t>
            </a:r>
          </a:p>
        </p:txBody>
      </p:sp>
      <p:graphicFrame>
        <p:nvGraphicFramePr>
          <p:cNvPr id="18446" name="Object 14"/>
          <p:cNvGraphicFramePr>
            <a:graphicFrameLocks noChangeAspect="1"/>
          </p:cNvGraphicFramePr>
          <p:nvPr/>
        </p:nvGraphicFramePr>
        <p:xfrm>
          <a:off x="1381125" y="4856163"/>
          <a:ext cx="499110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1" name="Equation" r:id="rId13" imgW="4848229" imgH="1352601" progId="Equation.DSMT4">
                  <p:embed/>
                </p:oleObj>
              </mc:Choice>
              <mc:Fallback>
                <p:oleObj name="Equation" r:id="rId13" imgW="4848229" imgH="1352601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25" y="4856163"/>
                        <a:ext cx="4991100" cy="149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25" name="Group 15"/>
          <p:cNvGrpSpPr>
            <a:grpSpLocks/>
          </p:cNvGrpSpPr>
          <p:nvPr/>
        </p:nvGrpSpPr>
        <p:grpSpPr bwMode="auto">
          <a:xfrm>
            <a:off x="6732588" y="115888"/>
            <a:ext cx="1731962" cy="2320925"/>
            <a:chOff x="4286" y="1389"/>
            <a:chExt cx="1091" cy="1462"/>
          </a:xfrm>
        </p:grpSpPr>
        <p:graphicFrame>
          <p:nvGraphicFramePr>
            <p:cNvPr id="13326" name="Object 16"/>
            <p:cNvGraphicFramePr>
              <a:graphicFrameLocks noChangeAspect="1"/>
            </p:cNvGraphicFramePr>
            <p:nvPr/>
          </p:nvGraphicFramePr>
          <p:xfrm>
            <a:off x="4830" y="1752"/>
            <a:ext cx="16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32" name="Equation" r:id="rId15" imgW="114170" imgH="161951" progId="Equation.DSMT4">
                    <p:embed/>
                  </p:oleObj>
                </mc:Choice>
                <mc:Fallback>
                  <p:oleObj name="Equation" r:id="rId15" imgW="114170" imgH="161951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0" y="1752"/>
                          <a:ext cx="16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327" name="Group 17"/>
            <p:cNvGrpSpPr>
              <a:grpSpLocks/>
            </p:cNvGrpSpPr>
            <p:nvPr/>
          </p:nvGrpSpPr>
          <p:grpSpPr bwMode="auto">
            <a:xfrm>
              <a:off x="4694" y="2341"/>
              <a:ext cx="683" cy="510"/>
              <a:chOff x="4740" y="2795"/>
              <a:chExt cx="683" cy="510"/>
            </a:xfrm>
          </p:grpSpPr>
          <p:grpSp>
            <p:nvGrpSpPr>
              <p:cNvPr id="13347" name="Group 18"/>
              <p:cNvGrpSpPr>
                <a:grpSpLocks/>
              </p:cNvGrpSpPr>
              <p:nvPr/>
            </p:nvGrpSpPr>
            <p:grpSpPr bwMode="auto">
              <a:xfrm>
                <a:off x="4921" y="2795"/>
                <a:ext cx="317" cy="318"/>
                <a:chOff x="4967" y="2704"/>
                <a:chExt cx="317" cy="318"/>
              </a:xfrm>
            </p:grpSpPr>
            <p:sp>
              <p:nvSpPr>
                <p:cNvPr id="1335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4967" y="2704"/>
                  <a:ext cx="137" cy="1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52" name="Line 20"/>
                <p:cNvSpPr>
                  <a:spLocks noChangeShapeType="1"/>
                </p:cNvSpPr>
                <p:nvPr/>
              </p:nvSpPr>
              <p:spPr bwMode="auto">
                <a:xfrm>
                  <a:off x="4967" y="2795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53" name="Line 21"/>
                <p:cNvSpPr>
                  <a:spLocks noChangeShapeType="1"/>
                </p:cNvSpPr>
                <p:nvPr/>
              </p:nvSpPr>
              <p:spPr bwMode="auto">
                <a:xfrm flipV="1">
                  <a:off x="5103" y="2886"/>
                  <a:ext cx="181" cy="1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54" name="Line 22"/>
                <p:cNvSpPr>
                  <a:spLocks noChangeShapeType="1"/>
                </p:cNvSpPr>
                <p:nvPr/>
              </p:nvSpPr>
              <p:spPr bwMode="auto">
                <a:xfrm>
                  <a:off x="5103" y="2704"/>
                  <a:ext cx="0" cy="31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55" name="Line 23"/>
                <p:cNvSpPr>
                  <a:spLocks noChangeShapeType="1"/>
                </p:cNvSpPr>
                <p:nvPr/>
              </p:nvSpPr>
              <p:spPr bwMode="auto">
                <a:xfrm>
                  <a:off x="5103" y="2704"/>
                  <a:ext cx="136" cy="2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56" name="Line 24"/>
                <p:cNvSpPr>
                  <a:spLocks noChangeShapeType="1"/>
                </p:cNvSpPr>
                <p:nvPr/>
              </p:nvSpPr>
              <p:spPr bwMode="auto">
                <a:xfrm>
                  <a:off x="5012" y="2840"/>
                  <a:ext cx="91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13348" name="Object 25"/>
              <p:cNvGraphicFramePr>
                <a:graphicFrameLocks noChangeAspect="1"/>
              </p:cNvGraphicFramePr>
              <p:nvPr/>
            </p:nvGraphicFramePr>
            <p:xfrm>
              <a:off x="4921" y="3113"/>
              <a:ext cx="312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533" name="Equation" r:id="rId17" imgW="494870" imgH="304536" progId="Equation.DSMT4">
                      <p:embed/>
                    </p:oleObj>
                  </mc:Choice>
                  <mc:Fallback>
                    <p:oleObj name="Equation" r:id="rId17" imgW="494870" imgH="304536" progId="Equation.DSMT4">
                      <p:embed/>
                      <p:pic>
                        <p:nvPicPr>
                          <p:cNvPr id="0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21" y="3113"/>
                            <a:ext cx="312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49" name="Object 26"/>
              <p:cNvGraphicFramePr>
                <a:graphicFrameLocks noChangeAspect="1"/>
              </p:cNvGraphicFramePr>
              <p:nvPr/>
            </p:nvGraphicFramePr>
            <p:xfrm>
              <a:off x="4740" y="2886"/>
              <a:ext cx="176" cy="1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534" name="Equation" r:id="rId19" imgW="279279" imgH="291973" progId="Equation.DSMT4">
                      <p:embed/>
                    </p:oleObj>
                  </mc:Choice>
                  <mc:Fallback>
                    <p:oleObj name="Equation" r:id="rId19" imgW="279279" imgH="291973" progId="Equation.DSMT4">
                      <p:embed/>
                      <p:pic>
                        <p:nvPicPr>
                          <p:cNvPr id="0" name="Object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40" y="2886"/>
                            <a:ext cx="176" cy="1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50" name="Object 27"/>
              <p:cNvGraphicFramePr>
                <a:graphicFrameLocks noChangeAspect="1"/>
              </p:cNvGraphicFramePr>
              <p:nvPr/>
            </p:nvGraphicFramePr>
            <p:xfrm>
              <a:off x="5239" y="2931"/>
              <a:ext cx="184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535" name="Equation" r:id="rId21" imgW="291973" imgH="393529" progId="Equation.DSMT4">
                      <p:embed/>
                    </p:oleObj>
                  </mc:Choice>
                  <mc:Fallback>
                    <p:oleObj name="Equation" r:id="rId21" imgW="291973" imgH="393529" progId="Equation.DSMT4">
                      <p:embed/>
                      <p:pic>
                        <p:nvPicPr>
                          <p:cNvPr id="0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9" y="2931"/>
                            <a:ext cx="184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328" name="Group 28"/>
            <p:cNvGrpSpPr>
              <a:grpSpLocks/>
            </p:cNvGrpSpPr>
            <p:nvPr/>
          </p:nvGrpSpPr>
          <p:grpSpPr bwMode="auto">
            <a:xfrm>
              <a:off x="4286" y="1389"/>
              <a:ext cx="974" cy="1190"/>
              <a:chOff x="4241" y="1525"/>
              <a:chExt cx="974" cy="1190"/>
            </a:xfrm>
          </p:grpSpPr>
          <p:sp>
            <p:nvSpPr>
              <p:cNvPr id="13329" name="Arc 29"/>
              <p:cNvSpPr>
                <a:spLocks/>
              </p:cNvSpPr>
              <p:nvPr/>
            </p:nvSpPr>
            <p:spPr bwMode="auto">
              <a:xfrm flipV="1">
                <a:off x="4604" y="1842"/>
                <a:ext cx="90" cy="4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30" name="Line 30"/>
              <p:cNvSpPr>
                <a:spLocks noChangeShapeType="1"/>
              </p:cNvSpPr>
              <p:nvPr/>
            </p:nvSpPr>
            <p:spPr bwMode="auto">
              <a:xfrm flipV="1">
                <a:off x="4604" y="1616"/>
                <a:ext cx="90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31" name="Line 31"/>
              <p:cNvSpPr>
                <a:spLocks noChangeShapeType="1"/>
              </p:cNvSpPr>
              <p:nvPr/>
            </p:nvSpPr>
            <p:spPr bwMode="auto">
              <a:xfrm>
                <a:off x="4967" y="2432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32" name="Line 32"/>
              <p:cNvSpPr>
                <a:spLocks noChangeShapeType="1"/>
              </p:cNvSpPr>
              <p:nvPr/>
            </p:nvSpPr>
            <p:spPr bwMode="auto">
              <a:xfrm flipV="1">
                <a:off x="4967" y="1616"/>
                <a:ext cx="90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33" name="Line 33"/>
              <p:cNvSpPr>
                <a:spLocks noChangeShapeType="1"/>
              </p:cNvSpPr>
              <p:nvPr/>
            </p:nvSpPr>
            <p:spPr bwMode="auto">
              <a:xfrm>
                <a:off x="4241" y="1706"/>
                <a:ext cx="72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34" name="Arc 34"/>
              <p:cNvSpPr>
                <a:spLocks/>
              </p:cNvSpPr>
              <p:nvPr/>
            </p:nvSpPr>
            <p:spPr bwMode="auto">
              <a:xfrm rot="21217291" flipV="1">
                <a:off x="4604" y="2432"/>
                <a:ext cx="363" cy="18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35" name="Line 35"/>
              <p:cNvSpPr>
                <a:spLocks noChangeShapeType="1"/>
              </p:cNvSpPr>
              <p:nvPr/>
            </p:nvSpPr>
            <p:spPr bwMode="auto">
              <a:xfrm flipV="1">
                <a:off x="4876" y="1616"/>
                <a:ext cx="91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36" name="Line 36"/>
              <p:cNvSpPr>
                <a:spLocks noChangeShapeType="1"/>
              </p:cNvSpPr>
              <p:nvPr/>
            </p:nvSpPr>
            <p:spPr bwMode="auto">
              <a:xfrm>
                <a:off x="4604" y="1706"/>
                <a:ext cx="0" cy="95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37" name="Line 37"/>
              <p:cNvSpPr>
                <a:spLocks noChangeShapeType="1"/>
              </p:cNvSpPr>
              <p:nvPr/>
            </p:nvSpPr>
            <p:spPr bwMode="auto">
              <a:xfrm>
                <a:off x="4604" y="1706"/>
                <a:ext cx="363" cy="7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38" name="Line 38"/>
              <p:cNvSpPr>
                <a:spLocks noChangeShapeType="1"/>
              </p:cNvSpPr>
              <p:nvPr/>
            </p:nvSpPr>
            <p:spPr bwMode="auto">
              <a:xfrm flipV="1">
                <a:off x="4241" y="1616"/>
                <a:ext cx="45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39" name="Line 39"/>
              <p:cNvSpPr>
                <a:spLocks noChangeShapeType="1"/>
              </p:cNvSpPr>
              <p:nvPr/>
            </p:nvSpPr>
            <p:spPr bwMode="auto">
              <a:xfrm flipV="1">
                <a:off x="4332" y="1616"/>
                <a:ext cx="44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40" name="Line 40"/>
              <p:cNvSpPr>
                <a:spLocks noChangeShapeType="1"/>
              </p:cNvSpPr>
              <p:nvPr/>
            </p:nvSpPr>
            <p:spPr bwMode="auto">
              <a:xfrm flipV="1">
                <a:off x="4422" y="1616"/>
                <a:ext cx="91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41" name="Line 41"/>
              <p:cNvSpPr>
                <a:spLocks noChangeShapeType="1"/>
              </p:cNvSpPr>
              <p:nvPr/>
            </p:nvSpPr>
            <p:spPr bwMode="auto">
              <a:xfrm flipV="1">
                <a:off x="4513" y="1616"/>
                <a:ext cx="91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42" name="Line 42"/>
              <p:cNvSpPr>
                <a:spLocks noChangeShapeType="1"/>
              </p:cNvSpPr>
              <p:nvPr/>
            </p:nvSpPr>
            <p:spPr bwMode="auto">
              <a:xfrm flipV="1">
                <a:off x="4694" y="1616"/>
                <a:ext cx="91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43" name="Line 43"/>
              <p:cNvSpPr>
                <a:spLocks noChangeShapeType="1"/>
              </p:cNvSpPr>
              <p:nvPr/>
            </p:nvSpPr>
            <p:spPr bwMode="auto">
              <a:xfrm flipV="1">
                <a:off x="4785" y="1616"/>
                <a:ext cx="91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3344" name="Object 44"/>
              <p:cNvGraphicFramePr>
                <a:graphicFrameLocks noChangeAspect="1"/>
              </p:cNvGraphicFramePr>
              <p:nvPr/>
            </p:nvGraphicFramePr>
            <p:xfrm>
              <a:off x="4422" y="2523"/>
              <a:ext cx="176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536" name="Equation" r:id="rId23" imgW="279279" imgH="304668" progId="Equation.DSMT4">
                      <p:embed/>
                    </p:oleObj>
                  </mc:Choice>
                  <mc:Fallback>
                    <p:oleObj name="Equation" r:id="rId23" imgW="279279" imgH="304668" progId="Equation.DSMT4">
                      <p:embed/>
                      <p:pic>
                        <p:nvPicPr>
                          <p:cNvPr id="0" name="Object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22" y="2523"/>
                            <a:ext cx="176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45" name="Object 45"/>
              <p:cNvGraphicFramePr>
                <a:graphicFrameLocks noChangeAspect="1"/>
              </p:cNvGraphicFramePr>
              <p:nvPr/>
            </p:nvGraphicFramePr>
            <p:xfrm>
              <a:off x="4967" y="2251"/>
              <a:ext cx="248" cy="1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537" name="Equation" r:id="rId25" imgW="393529" imgH="291973" progId="Equation.DSMT4">
                      <p:embed/>
                    </p:oleObj>
                  </mc:Choice>
                  <mc:Fallback>
                    <p:oleObj name="Equation" r:id="rId25" imgW="393529" imgH="291973" progId="Equation.DSMT4">
                      <p:embed/>
                      <p:pic>
                        <p:nvPicPr>
                          <p:cNvPr id="0" name="Object 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67" y="2251"/>
                            <a:ext cx="248" cy="1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46" name="Object 46"/>
              <p:cNvGraphicFramePr>
                <a:graphicFrameLocks noChangeAspect="1"/>
              </p:cNvGraphicFramePr>
              <p:nvPr/>
            </p:nvGraphicFramePr>
            <p:xfrm>
              <a:off x="4558" y="1525"/>
              <a:ext cx="136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538" name="Equation" r:id="rId27" imgW="215806" imgH="228501" progId="Equation.DSMT4">
                      <p:embed/>
                    </p:oleObj>
                  </mc:Choice>
                  <mc:Fallback>
                    <p:oleObj name="Equation" r:id="rId27" imgW="215806" imgH="228501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58" y="1525"/>
                            <a:ext cx="136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/>
      <p:bldP spid="18439" grpId="0"/>
      <p:bldP spid="18441" grpId="0"/>
      <p:bldP spid="18443" grpId="0"/>
      <p:bldP spid="184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4"/>
          <p:cNvSpPr txBox="1">
            <a:spLocks noChangeArrowheads="1"/>
          </p:cNvSpPr>
          <p:nvPr/>
        </p:nvSpPr>
        <p:spPr bwMode="auto">
          <a:xfrm>
            <a:off x="395288" y="188913"/>
            <a:ext cx="31083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若摆锤作微小振动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即</a:t>
            </a:r>
          </a:p>
        </p:txBody>
      </p:sp>
      <p:graphicFrame>
        <p:nvGraphicFramePr>
          <p:cNvPr id="14339" name="Object 5"/>
          <p:cNvGraphicFramePr>
            <a:graphicFrameLocks noChangeAspect="1"/>
          </p:cNvGraphicFramePr>
          <p:nvPr/>
        </p:nvGraphicFramePr>
        <p:xfrm>
          <a:off x="3489325" y="230188"/>
          <a:ext cx="1371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5" name="Equation" r:id="rId3" imgW="1371600" imgH="381000" progId="Equation.DSMT4">
                  <p:embed/>
                </p:oleObj>
              </mc:Choice>
              <mc:Fallback>
                <p:oleObj name="Equation" r:id="rId3" imgW="1371600" imgH="381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9325" y="230188"/>
                        <a:ext cx="13716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0" name="Text Box 6"/>
          <p:cNvSpPr txBox="1">
            <a:spLocks noChangeArrowheads="1"/>
          </p:cNvSpPr>
          <p:nvPr/>
        </p:nvSpPr>
        <p:spPr bwMode="auto">
          <a:xfrm>
            <a:off x="5003800" y="201613"/>
            <a:ext cx="21859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则方程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(3)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变为</a:t>
            </a:r>
          </a:p>
        </p:txBody>
      </p:sp>
      <p:graphicFrame>
        <p:nvGraphicFramePr>
          <p:cNvPr id="19463" name="Object 7"/>
          <p:cNvGraphicFramePr>
            <a:graphicFrameLocks noChangeAspect="1"/>
          </p:cNvGraphicFramePr>
          <p:nvPr/>
        </p:nvGraphicFramePr>
        <p:xfrm>
          <a:off x="1908175" y="836613"/>
          <a:ext cx="5041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6" name="Equation" r:id="rId5" imgW="4895770" imgH="743027" progId="Equation.DSMT4">
                  <p:embed/>
                </p:oleObj>
              </mc:Choice>
              <mc:Fallback>
                <p:oleObj name="Equation" r:id="rId5" imgW="4895770" imgH="743027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836613"/>
                        <a:ext cx="50419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447675" y="2079625"/>
            <a:ext cx="31162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例</a:t>
            </a:r>
            <a:r>
              <a:rPr lang="en-US" altLang="zh-CN" sz="2400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3. </a:t>
            </a:r>
            <a:r>
              <a:rPr lang="zh-CN" altLang="en-US" sz="2400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人口模型</a:t>
            </a:r>
          </a:p>
        </p:txBody>
      </p:sp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735013" y="2894013"/>
            <a:ext cx="726281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英国人口统计学家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Malthus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在担任牧师期间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查看了当</a:t>
            </a:r>
          </a:p>
        </p:txBody>
      </p:sp>
      <p:sp>
        <p:nvSpPr>
          <p:cNvPr id="19466" name="Text Box 10"/>
          <p:cNvSpPr txBox="1">
            <a:spLocks noChangeArrowheads="1"/>
          </p:cNvSpPr>
          <p:nvPr/>
        </p:nvSpPr>
        <p:spPr bwMode="auto">
          <a:xfrm>
            <a:off x="376238" y="3592513"/>
            <a:ext cx="726281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地教堂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100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多年来人口出生的统计资料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发现了这样一</a:t>
            </a:r>
          </a:p>
        </p:txBody>
      </p:sp>
      <p:sp>
        <p:nvSpPr>
          <p:cNvPr id="19467" name="Text Box 11"/>
          <p:cNvSpPr txBox="1">
            <a:spLocks noChangeArrowheads="1"/>
          </p:cNvSpPr>
          <p:nvPr/>
        </p:nvSpPr>
        <p:spPr bwMode="auto">
          <a:xfrm>
            <a:off x="303213" y="4311650"/>
            <a:ext cx="78787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个现象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: 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人口出生率是一个常数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. 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他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1798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年发表在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&lt;&lt;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人口</a:t>
            </a:r>
          </a:p>
        </p:txBody>
      </p:sp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231775" y="5054600"/>
            <a:ext cx="7416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原理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&gt;&gt;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一书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其中提出了闻名于世的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Malthus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人口模型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.</a:t>
            </a:r>
          </a:p>
        </p:txBody>
      </p:sp>
      <p:sp>
        <p:nvSpPr>
          <p:cNvPr id="19469" name="Text Box 13"/>
          <p:cNvSpPr txBox="1">
            <a:spLocks noChangeArrowheads="1"/>
          </p:cNvSpPr>
          <p:nvPr/>
        </p:nvSpPr>
        <p:spPr bwMode="auto">
          <a:xfrm>
            <a:off x="808038" y="5753100"/>
            <a:ext cx="7416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假设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在人口自然增长的过程中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净相对增长率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(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单位时</a:t>
            </a:r>
          </a:p>
        </p:txBody>
      </p:sp>
      <p:sp>
        <p:nvSpPr>
          <p:cNvPr id="19470" name="Text Box 14"/>
          <p:cNvSpPr txBox="1">
            <a:spLocks noChangeArrowheads="1"/>
          </p:cNvSpPr>
          <p:nvPr/>
        </p:nvSpPr>
        <p:spPr bwMode="auto">
          <a:xfrm>
            <a:off x="303213" y="6276975"/>
            <a:ext cx="80327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间内人口的净增长数与人口之比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)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是常数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记为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r(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生命系数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9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4" grpId="0"/>
      <p:bldP spid="19465" grpId="0"/>
      <p:bldP spid="19466" grpId="0"/>
      <p:bldP spid="19467" grpId="0"/>
      <p:bldP spid="19468" grpId="0"/>
      <p:bldP spid="19469" grpId="0"/>
      <p:bldP spid="1947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735013" y="63500"/>
            <a:ext cx="492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在</a:t>
            </a:r>
          </a:p>
        </p:txBody>
      </p:sp>
      <p:graphicFrame>
        <p:nvGraphicFramePr>
          <p:cNvPr id="20485" name="Object 5"/>
          <p:cNvGraphicFramePr>
            <a:graphicFrameLocks noChangeAspect="1"/>
          </p:cNvGraphicFramePr>
          <p:nvPr/>
        </p:nvGraphicFramePr>
        <p:xfrm>
          <a:off x="1227138" y="119063"/>
          <a:ext cx="1257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2" name="Equation" r:id="rId3" imgW="1257300" imgH="381000" progId="Equation.DSMT4">
                  <p:embed/>
                </p:oleObj>
              </mc:Choice>
              <mc:Fallback>
                <p:oleObj name="Equation" r:id="rId3" imgW="1257300" imgH="381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138" y="119063"/>
                        <a:ext cx="12573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2463800" y="63500"/>
            <a:ext cx="17240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内人口数量</a:t>
            </a:r>
          </a:p>
        </p:txBody>
      </p:sp>
      <p:graphicFrame>
        <p:nvGraphicFramePr>
          <p:cNvPr id="20487" name="Object 7"/>
          <p:cNvGraphicFramePr>
            <a:graphicFrameLocks noChangeAspect="1"/>
          </p:cNvGraphicFramePr>
          <p:nvPr/>
        </p:nvGraphicFramePr>
        <p:xfrm>
          <a:off x="4187825" y="131763"/>
          <a:ext cx="1346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3" name="Equation" r:id="rId5" imgW="1345616" imgH="393529" progId="Equation.DSMT4">
                  <p:embed/>
                </p:oleObj>
              </mc:Choice>
              <mc:Fallback>
                <p:oleObj name="Equation" r:id="rId5" imgW="1345616" imgH="393529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7825" y="131763"/>
                        <a:ext cx="13462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5580063" y="63500"/>
            <a:ext cx="17240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的增长量为</a:t>
            </a:r>
          </a:p>
        </p:txBody>
      </p:sp>
      <p:graphicFrame>
        <p:nvGraphicFramePr>
          <p:cNvPr id="20489" name="Object 9"/>
          <p:cNvGraphicFramePr>
            <a:graphicFrameLocks noChangeAspect="1"/>
          </p:cNvGraphicFramePr>
          <p:nvPr/>
        </p:nvGraphicFramePr>
        <p:xfrm>
          <a:off x="2051050" y="908050"/>
          <a:ext cx="3924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4" name="Equation" r:id="rId7" imgW="3924300" imgH="393700" progId="Equation.DSMT4">
                  <p:embed/>
                </p:oleObj>
              </mc:Choice>
              <mc:Fallback>
                <p:oleObj name="Equation" r:id="rId7" imgW="3924300" imgH="3937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908050"/>
                        <a:ext cx="3924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0" name="Text Box 10"/>
          <p:cNvSpPr txBox="1">
            <a:spLocks noChangeArrowheads="1"/>
          </p:cNvSpPr>
          <p:nvPr/>
        </p:nvSpPr>
        <p:spPr bwMode="auto">
          <a:xfrm>
            <a:off x="376238" y="1431925"/>
            <a:ext cx="11080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由此得</a:t>
            </a:r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447675" y="2871788"/>
            <a:ext cx="4921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若</a:t>
            </a:r>
          </a:p>
        </p:txBody>
      </p:sp>
      <p:graphicFrame>
        <p:nvGraphicFramePr>
          <p:cNvPr id="20493" name="Object 13"/>
          <p:cNvGraphicFramePr>
            <a:graphicFrameLocks noChangeAspect="1"/>
          </p:cNvGraphicFramePr>
          <p:nvPr/>
        </p:nvGraphicFramePr>
        <p:xfrm>
          <a:off x="1409700" y="2997200"/>
          <a:ext cx="4406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5" name="Equation" r:id="rId9" imgW="4406900" imgH="393700" progId="Equation.DSMT4">
                  <p:embed/>
                </p:oleObj>
              </mc:Choice>
              <mc:Fallback>
                <p:oleObj name="Equation" r:id="rId9" imgW="4406900" imgH="3937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0" y="2997200"/>
                        <a:ext cx="44069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592138" y="3592513"/>
            <a:ext cx="74168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当人口总数不大时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生存空间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资源等极充沛时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人口指</a:t>
            </a:r>
          </a:p>
        </p:txBody>
      </p:sp>
      <p:sp>
        <p:nvSpPr>
          <p:cNvPr id="20495" name="Text Box 15"/>
          <p:cNvSpPr txBox="1">
            <a:spLocks noChangeArrowheads="1"/>
          </p:cNvSpPr>
          <p:nvPr/>
        </p:nvSpPr>
        <p:spPr bwMode="auto">
          <a:xfrm>
            <a:off x="303213" y="4311650"/>
            <a:ext cx="75707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数增长是有可能的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.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但当人口总数非常大时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指数增长的</a:t>
            </a:r>
          </a:p>
        </p:txBody>
      </p:sp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303213" y="5032375"/>
            <a:ext cx="75707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线性模型则不能反映这样一个事实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: 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环境所提供的条件</a:t>
            </a:r>
          </a:p>
        </p:txBody>
      </p:sp>
      <p:sp>
        <p:nvSpPr>
          <p:cNvPr id="20497" name="Text Box 17"/>
          <p:cNvSpPr txBox="1">
            <a:spLocks noChangeArrowheads="1"/>
          </p:cNvSpPr>
          <p:nvPr/>
        </p:nvSpPr>
        <p:spPr bwMode="auto">
          <a:xfrm>
            <a:off x="303213" y="5775325"/>
            <a:ext cx="76867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只能供养一定数量的人口生活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因此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Malthus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模型在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N(t</a:t>
            </a:r>
            <a:r>
              <a:rPr lang="en-US" altLang="zh-CN" sz="1800" dirty="0" smtClean="0">
                <a:latin typeface="楷体" pitchFamily="49" charset="-122"/>
                <a:ea typeface="楷体" pitchFamily="49" charset="-122"/>
              </a:rPr>
              <a:t>0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)</a:t>
            </a:r>
            <a:endParaRPr lang="en-US" altLang="zh-CN" sz="24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0498" name="Text Box 18"/>
          <p:cNvSpPr txBox="1">
            <a:spLocks noChangeArrowheads="1"/>
          </p:cNvSpPr>
          <p:nvPr/>
        </p:nvSpPr>
        <p:spPr bwMode="auto">
          <a:xfrm>
            <a:off x="303213" y="6256338"/>
            <a:ext cx="28003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很大时是不合理的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.</a:t>
            </a:r>
          </a:p>
        </p:txBody>
      </p:sp>
      <p:graphicFrame>
        <p:nvGraphicFramePr>
          <p:cNvPr id="20499" name="Object 19"/>
          <p:cNvGraphicFramePr>
            <a:graphicFrameLocks noChangeAspect="1"/>
          </p:cNvGraphicFramePr>
          <p:nvPr/>
        </p:nvGraphicFramePr>
        <p:xfrm>
          <a:off x="1879600" y="1700213"/>
          <a:ext cx="42164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6" name="公式" r:id="rId11" imgW="4076801" imgH="666917" progId="Equation.3">
                  <p:embed/>
                </p:oleObj>
              </mc:Choice>
              <mc:Fallback>
                <p:oleObj name="公式" r:id="rId11" imgW="4076801" imgH="666917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1700213"/>
                        <a:ext cx="42164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20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2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000"/>
                                        <p:tgtEl>
                                          <p:spTgt spid="20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0"/>
                                        <p:tgtEl>
                                          <p:spTgt spid="20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  <p:bldP spid="20486" grpId="0"/>
      <p:bldP spid="20488" grpId="0"/>
      <p:bldP spid="20490" grpId="0"/>
      <p:bldP spid="20492" grpId="0"/>
      <p:bldP spid="20494" grpId="0"/>
      <p:bldP spid="20495" grpId="0"/>
      <p:bldP spid="20496" grpId="0"/>
      <p:bldP spid="20497" grpId="0"/>
      <p:bldP spid="2049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663575" y="14288"/>
            <a:ext cx="44942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荷兰生物学家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Verhulst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引入常数</a:t>
            </a:r>
          </a:p>
        </p:txBody>
      </p:sp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5127625" y="44450"/>
          <a:ext cx="469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7" name="Equation" r:id="rId3" imgW="469696" imgH="431613" progId="Equation.DSMT4">
                  <p:embed/>
                </p:oleObj>
              </mc:Choice>
              <mc:Fallback>
                <p:oleObj name="Equation" r:id="rId3" imgW="469696" imgH="431613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25" y="44450"/>
                        <a:ext cx="4699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5832475" y="0"/>
            <a:ext cx="26479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楷体" pitchFamily="49" charset="-122"/>
                <a:ea typeface="楷体" pitchFamily="49" charset="-122"/>
              </a:rPr>
              <a:t>(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环境最大容纳量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)</a:t>
            </a:r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231775" y="712788"/>
            <a:ext cx="77247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表示自然资源和环境条件所能容纳的最大人口数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并假设</a:t>
            </a:r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231775" y="1503363"/>
            <a:ext cx="23383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净相对增长率为</a:t>
            </a:r>
          </a:p>
        </p:txBody>
      </p:sp>
      <p:graphicFrame>
        <p:nvGraphicFramePr>
          <p:cNvPr id="21513" name="Object 9"/>
          <p:cNvGraphicFramePr>
            <a:graphicFrameLocks noChangeAspect="1"/>
          </p:cNvGraphicFramePr>
          <p:nvPr/>
        </p:nvGraphicFramePr>
        <p:xfrm>
          <a:off x="2667000" y="1371600"/>
          <a:ext cx="1427163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8" name="Equation" r:id="rId5" imgW="1304798" imgH="752411" progId="Equation.DSMT4">
                  <p:embed/>
                </p:oleObj>
              </mc:Choice>
              <mc:Fallback>
                <p:oleObj name="Equation" r:id="rId5" imgW="1304798" imgH="752411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371600"/>
                        <a:ext cx="1427163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4140200" y="1503363"/>
            <a:ext cx="40322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即净相对增长率随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N(t)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的增</a:t>
            </a:r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303213" y="2152650"/>
            <a:ext cx="18780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加而减少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当</a:t>
            </a:r>
          </a:p>
        </p:txBody>
      </p:sp>
      <p:graphicFrame>
        <p:nvGraphicFramePr>
          <p:cNvPr id="21516" name="Object 12"/>
          <p:cNvGraphicFramePr>
            <a:graphicFrameLocks noChangeAspect="1"/>
          </p:cNvGraphicFramePr>
          <p:nvPr/>
        </p:nvGraphicFramePr>
        <p:xfrm>
          <a:off x="2211388" y="2233613"/>
          <a:ext cx="1397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9" name="Equation" r:id="rId7" imgW="1397000" imgH="381000" progId="Equation.DSMT4">
                  <p:embed/>
                </p:oleObj>
              </mc:Choice>
              <mc:Fallback>
                <p:oleObj name="Equation" r:id="rId7" imgW="1397000" imgH="3810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1388" y="2233613"/>
                        <a:ext cx="1397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3832225" y="2152650"/>
            <a:ext cx="46482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时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净增长率趣于零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.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此时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人口增</a:t>
            </a:r>
          </a:p>
        </p:txBody>
      </p:sp>
      <p:sp>
        <p:nvSpPr>
          <p:cNvPr id="21518" name="Text Box 14"/>
          <p:cNvSpPr txBox="1">
            <a:spLocks noChangeArrowheads="1"/>
          </p:cNvSpPr>
          <p:nvPr/>
        </p:nvSpPr>
        <p:spPr bwMode="auto">
          <a:xfrm>
            <a:off x="376238" y="2871788"/>
            <a:ext cx="357028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长的方程为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Logistic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模型</a:t>
            </a:r>
          </a:p>
        </p:txBody>
      </p:sp>
      <p:graphicFrame>
        <p:nvGraphicFramePr>
          <p:cNvPr id="21519" name="Object 15"/>
          <p:cNvGraphicFramePr>
            <a:graphicFrameLocks noChangeAspect="1"/>
          </p:cNvGraphicFramePr>
          <p:nvPr/>
        </p:nvGraphicFramePr>
        <p:xfrm>
          <a:off x="1187450" y="3500438"/>
          <a:ext cx="26670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0" name="Equation" r:id="rId9" imgW="2524230" imgH="780908" progId="Equation.DSMT4">
                  <p:embed/>
                </p:oleObj>
              </mc:Choice>
              <mc:Fallback>
                <p:oleObj name="Equation" r:id="rId9" imgW="2524230" imgH="780908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500438"/>
                        <a:ext cx="26670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2" name="Text Box 18"/>
          <p:cNvSpPr txBox="1">
            <a:spLocks noChangeArrowheads="1"/>
          </p:cNvSpPr>
          <p:nvPr/>
        </p:nvSpPr>
        <p:spPr bwMode="auto">
          <a:xfrm>
            <a:off x="468313" y="4652963"/>
            <a:ext cx="449421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人口学家估计人口自然增长率为</a:t>
            </a:r>
          </a:p>
        </p:txBody>
      </p:sp>
      <p:graphicFrame>
        <p:nvGraphicFramePr>
          <p:cNvPr id="21523" name="Object 19"/>
          <p:cNvGraphicFramePr>
            <a:graphicFrameLocks noChangeAspect="1"/>
          </p:cNvGraphicFramePr>
          <p:nvPr/>
        </p:nvGraphicFramePr>
        <p:xfrm>
          <a:off x="5013325" y="4724400"/>
          <a:ext cx="1422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1" name="Equation" r:id="rId11" imgW="1421783" imgH="317362" progId="Equation.DSMT4">
                  <p:embed/>
                </p:oleObj>
              </mc:Choice>
              <mc:Fallback>
                <p:oleObj name="Equation" r:id="rId11" imgW="1421783" imgH="317362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3325" y="4724400"/>
                        <a:ext cx="14224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4" name="Text Box 20"/>
          <p:cNvSpPr txBox="1">
            <a:spLocks noChangeArrowheads="1"/>
          </p:cNvSpPr>
          <p:nvPr/>
        </p:nvSpPr>
        <p:spPr bwMode="auto">
          <a:xfrm>
            <a:off x="6704013" y="4652963"/>
            <a:ext cx="14160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楷体" pitchFamily="49" charset="-122"/>
                <a:ea typeface="楷体" pitchFamily="49" charset="-122"/>
              </a:rPr>
              <a:t>1960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年统</a:t>
            </a:r>
          </a:p>
        </p:txBody>
      </p:sp>
      <p:sp>
        <p:nvSpPr>
          <p:cNvPr id="21525" name="Text Box 21"/>
          <p:cNvSpPr txBox="1">
            <a:spLocks noChangeArrowheads="1"/>
          </p:cNvSpPr>
          <p:nvPr/>
        </p:nvSpPr>
        <p:spPr bwMode="auto">
          <a:xfrm>
            <a:off x="395288" y="5300663"/>
            <a:ext cx="77247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计得世界人口为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29.8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亿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增长率为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1.85%,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由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Logistic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模型</a:t>
            </a:r>
          </a:p>
        </p:txBody>
      </p:sp>
      <p:sp>
        <p:nvSpPr>
          <p:cNvPr id="21526" name="Text Box 22"/>
          <p:cNvSpPr txBox="1">
            <a:spLocks noChangeArrowheads="1"/>
          </p:cNvSpPr>
          <p:nvPr/>
        </p:nvSpPr>
        <p:spPr bwMode="auto">
          <a:xfrm>
            <a:off x="376238" y="6021388"/>
            <a:ext cx="4921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得</a:t>
            </a:r>
          </a:p>
        </p:txBody>
      </p:sp>
      <p:graphicFrame>
        <p:nvGraphicFramePr>
          <p:cNvPr id="21527" name="Object 23"/>
          <p:cNvGraphicFramePr>
            <a:graphicFrameLocks noChangeAspect="1"/>
          </p:cNvGraphicFramePr>
          <p:nvPr/>
        </p:nvGraphicFramePr>
        <p:xfrm>
          <a:off x="827088" y="6092825"/>
          <a:ext cx="22860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2" name="Equation" r:id="rId13" imgW="2286000" imgH="469900" progId="Equation.DSMT4">
                  <p:embed/>
                </p:oleObj>
              </mc:Choice>
              <mc:Fallback>
                <p:oleObj name="Equation" r:id="rId13" imgW="2286000" imgH="4699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6092825"/>
                        <a:ext cx="22860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8" name="Text Box 24"/>
          <p:cNvSpPr txBox="1">
            <a:spLocks noChangeArrowheads="1"/>
          </p:cNvSpPr>
          <p:nvPr/>
        </p:nvSpPr>
        <p:spPr bwMode="auto">
          <a:xfrm>
            <a:off x="3092450" y="6021388"/>
            <a:ext cx="526256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楷体" pitchFamily="49" charset="-122"/>
                <a:ea typeface="楷体" pitchFamily="49" charset="-122"/>
              </a:rPr>
              <a:t>即人口最大容纳量为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82.3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亿</a:t>
            </a:r>
            <a:r>
              <a:rPr lang="en-US" altLang="zh-CN" sz="2400">
                <a:latin typeface="楷体" pitchFamily="49" charset="-122"/>
                <a:ea typeface="楷体" pitchFamily="49" charset="-122"/>
              </a:rPr>
              <a:t>.</a:t>
            </a:r>
            <a:r>
              <a:rPr lang="zh-CN" altLang="en-US" sz="2400">
                <a:latin typeface="楷体" pitchFamily="49" charset="-122"/>
                <a:ea typeface="楷体" pitchFamily="49" charset="-122"/>
              </a:rPr>
              <a:t>这与世界</a:t>
            </a:r>
          </a:p>
        </p:txBody>
      </p:sp>
      <p:graphicFrame>
        <p:nvGraphicFramePr>
          <p:cNvPr id="21529" name="Object 25"/>
          <p:cNvGraphicFramePr>
            <a:graphicFrameLocks noChangeAspect="1"/>
          </p:cNvGraphicFramePr>
          <p:nvPr/>
        </p:nvGraphicFramePr>
        <p:xfrm>
          <a:off x="4067175" y="3500438"/>
          <a:ext cx="39624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3" name="公式" r:id="rId15" imgW="3819659" imgH="743027" progId="Equation.3">
                  <p:embed/>
                </p:oleObj>
              </mc:Choice>
              <mc:Fallback>
                <p:oleObj name="公式" r:id="rId15" imgW="3819659" imgH="743027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3500438"/>
                        <a:ext cx="39624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2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0" grpId="0"/>
      <p:bldP spid="21511" grpId="0"/>
      <p:bldP spid="21512" grpId="0"/>
      <p:bldP spid="21514" grpId="0"/>
      <p:bldP spid="21515" grpId="0"/>
      <p:bldP spid="21517" grpId="0"/>
      <p:bldP spid="21518" grpId="0"/>
      <p:bldP spid="21522" grpId="0"/>
      <p:bldP spid="21524" grpId="0"/>
      <p:bldP spid="21525" grpId="0"/>
      <p:bldP spid="21526" grpId="0"/>
      <p:bldP spid="215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4"/>
          <p:cNvSpPr txBox="1">
            <a:spLocks noChangeArrowheads="1"/>
          </p:cNvSpPr>
          <p:nvPr/>
        </p:nvSpPr>
        <p:spPr bwMode="auto">
          <a:xfrm>
            <a:off x="663575" y="712788"/>
            <a:ext cx="800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人口在二十世纪七十年代为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40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亿左右时增长率最大</a:t>
            </a:r>
          </a:p>
        </p:txBody>
      </p:sp>
      <p:sp>
        <p:nvSpPr>
          <p:cNvPr id="17411" name="Text Box 5"/>
          <p:cNvSpPr txBox="1">
            <a:spLocks noChangeArrowheads="1"/>
          </p:cNvSpPr>
          <p:nvPr/>
        </p:nvSpPr>
        <p:spPr bwMode="auto">
          <a:xfrm>
            <a:off x="735013" y="1503363"/>
            <a:ext cx="28781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的统计结果相符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.</a:t>
            </a:r>
            <a:endParaRPr lang="zh-CN" altLang="en-US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00" name="Object 4"/>
          <p:cNvGraphicFramePr>
            <a:graphicFrameLocks noChangeAspect="1"/>
          </p:cNvGraphicFramePr>
          <p:nvPr/>
        </p:nvGraphicFramePr>
        <p:xfrm>
          <a:off x="592138" y="260350"/>
          <a:ext cx="7366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6" name="Equation" r:id="rId3" imgW="590630" imgH="152567" progId="Equation.DSMT4">
                  <p:embed/>
                </p:oleObj>
              </mc:Choice>
              <mc:Fallback>
                <p:oleObj name="Equation" r:id="rId3" imgW="590630" imgH="152567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138" y="260350"/>
                        <a:ext cx="7366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1331913" y="188913"/>
            <a:ext cx="1250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电路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: </a:t>
            </a:r>
          </a:p>
        </p:txBody>
      </p:sp>
      <p:graphicFrame>
        <p:nvGraphicFramePr>
          <p:cNvPr id="29702" name="Object 6"/>
          <p:cNvGraphicFramePr>
            <a:graphicFrameLocks noChangeAspect="1"/>
          </p:cNvGraphicFramePr>
          <p:nvPr/>
        </p:nvGraphicFramePr>
        <p:xfrm>
          <a:off x="2700338" y="188913"/>
          <a:ext cx="20447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7" name="Equation" r:id="rId5" imgW="2044700" imgH="838200" progId="Equation.DSMT4">
                  <p:embed/>
                </p:oleObj>
              </mc:Choice>
              <mc:Fallback>
                <p:oleObj name="Equation" r:id="rId5" imgW="2044700" imgH="838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88913"/>
                        <a:ext cx="20447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3" name="Text Box 7"/>
          <p:cNvSpPr txBox="1">
            <a:spLocks noChangeArrowheads="1"/>
          </p:cNvSpPr>
          <p:nvPr/>
        </p:nvSpPr>
        <p:spPr bwMode="auto">
          <a:xfrm>
            <a:off x="592138" y="1431925"/>
            <a:ext cx="30638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人口</a:t>
            </a:r>
            <a:r>
              <a:rPr lang="en-US" altLang="zh-CN">
                <a:solidFill>
                  <a:srgbClr val="FF33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Malthus modle</a:t>
            </a:r>
          </a:p>
        </p:txBody>
      </p:sp>
      <p:graphicFrame>
        <p:nvGraphicFramePr>
          <p:cNvPr id="29704" name="Object 8"/>
          <p:cNvGraphicFramePr>
            <a:graphicFrameLocks noChangeAspect="1"/>
          </p:cNvGraphicFramePr>
          <p:nvPr/>
        </p:nvGraphicFramePr>
        <p:xfrm>
          <a:off x="4140200" y="1125538"/>
          <a:ext cx="13335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8" name="Equation" r:id="rId7" imgW="1333500" imgH="838200" progId="Equation.DSMT4">
                  <p:embed/>
                </p:oleObj>
              </mc:Choice>
              <mc:Fallback>
                <p:oleObj name="Equation" r:id="rId7" imgW="1333500" imgH="838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1125538"/>
                        <a:ext cx="13335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5" name="Object 9"/>
          <p:cNvGraphicFramePr>
            <a:graphicFrameLocks noChangeAspect="1"/>
          </p:cNvGraphicFramePr>
          <p:nvPr/>
        </p:nvGraphicFramePr>
        <p:xfrm>
          <a:off x="5795963" y="404813"/>
          <a:ext cx="21463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9" name="Equation" r:id="rId9" imgW="2000228" imgH="695415" progId="Equation.DSMT4">
                  <p:embed/>
                </p:oleObj>
              </mc:Choice>
              <mc:Fallback>
                <p:oleObj name="Equation" r:id="rId9" imgW="2000228" imgH="695415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04813"/>
                        <a:ext cx="21463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6" name="Object 10"/>
          <p:cNvGraphicFramePr>
            <a:graphicFrameLocks noChangeAspect="1"/>
          </p:cNvGraphicFramePr>
          <p:nvPr/>
        </p:nvGraphicFramePr>
        <p:xfrm>
          <a:off x="2843213" y="2781300"/>
          <a:ext cx="39497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0" name="Equation" r:id="rId11" imgW="3949700" imgH="889000" progId="Equation.DSMT4">
                  <p:embed/>
                </p:oleObj>
              </mc:Choice>
              <mc:Fallback>
                <p:oleObj name="Equation" r:id="rId11" imgW="3949700" imgH="8890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781300"/>
                        <a:ext cx="39497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7" name="Object 11"/>
          <p:cNvGraphicFramePr>
            <a:graphicFrameLocks noChangeAspect="1"/>
          </p:cNvGraphicFramePr>
          <p:nvPr/>
        </p:nvGraphicFramePr>
        <p:xfrm>
          <a:off x="744538" y="2925763"/>
          <a:ext cx="9906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1" name="Equation" r:id="rId13" imgW="847772" imgH="171334" progId="Equation.DSMT4">
                  <p:embed/>
                </p:oleObj>
              </mc:Choice>
              <mc:Fallback>
                <p:oleObj name="Equation" r:id="rId13" imgW="847772" imgH="171334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8" y="2925763"/>
                        <a:ext cx="9906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1763713" y="2781300"/>
            <a:ext cx="89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电路</a:t>
            </a:r>
          </a:p>
        </p:txBody>
      </p:sp>
      <p:sp>
        <p:nvSpPr>
          <p:cNvPr id="29709" name="Text Box 13"/>
          <p:cNvSpPr txBox="1">
            <a:spLocks noChangeArrowheads="1"/>
          </p:cNvSpPr>
          <p:nvPr/>
        </p:nvSpPr>
        <p:spPr bwMode="auto">
          <a:xfrm>
            <a:off x="395288" y="3933825"/>
            <a:ext cx="2317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数学摆的振动</a:t>
            </a:r>
          </a:p>
        </p:txBody>
      </p:sp>
      <p:graphicFrame>
        <p:nvGraphicFramePr>
          <p:cNvPr id="29710" name="Object 14"/>
          <p:cNvGraphicFramePr>
            <a:graphicFrameLocks noChangeAspect="1"/>
          </p:cNvGraphicFramePr>
          <p:nvPr/>
        </p:nvGraphicFramePr>
        <p:xfrm>
          <a:off x="3132138" y="3933825"/>
          <a:ext cx="41402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2" name="Equation" r:id="rId15" imgW="4140200" imgH="889000" progId="Equation.DSMT4">
                  <p:embed/>
                </p:oleObj>
              </mc:Choice>
              <mc:Fallback>
                <p:oleObj name="Equation" r:id="rId15" imgW="4140200" imgH="8890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933825"/>
                        <a:ext cx="41402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1" name="Object 15"/>
          <p:cNvGraphicFramePr>
            <a:graphicFrameLocks noChangeAspect="1"/>
          </p:cNvGraphicFramePr>
          <p:nvPr/>
        </p:nvGraphicFramePr>
        <p:xfrm>
          <a:off x="3203575" y="5516563"/>
          <a:ext cx="37465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3" name="Equation" r:id="rId17" imgW="3600342" imgH="743027" progId="Equation.DSMT4">
                  <p:embed/>
                </p:oleObj>
              </mc:Choice>
              <mc:Fallback>
                <p:oleObj name="Equation" r:id="rId17" imgW="3600342" imgH="743027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5516563"/>
                        <a:ext cx="37465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6" name="Object 16"/>
          <p:cNvGraphicFramePr>
            <a:graphicFrameLocks noChangeAspect="1"/>
          </p:cNvGraphicFramePr>
          <p:nvPr/>
        </p:nvGraphicFramePr>
        <p:xfrm>
          <a:off x="2128838" y="5870575"/>
          <a:ext cx="204787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4" name="Equation" r:id="rId19" imgW="190417" imgH="330057" progId="Equation.DSMT4">
                  <p:embed/>
                </p:oleObj>
              </mc:Choice>
              <mc:Fallback>
                <p:oleObj name="Equation" r:id="rId19" imgW="190417" imgH="330057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8838" y="5870575"/>
                        <a:ext cx="204787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14" name="AutoShape 18"/>
          <p:cNvSpPr>
            <a:spLocks/>
          </p:cNvSpPr>
          <p:nvPr/>
        </p:nvSpPr>
        <p:spPr bwMode="auto">
          <a:xfrm>
            <a:off x="5508625" y="404813"/>
            <a:ext cx="152400" cy="914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9715" name="AutoShape 19"/>
          <p:cNvSpPr>
            <a:spLocks/>
          </p:cNvSpPr>
          <p:nvPr/>
        </p:nvSpPr>
        <p:spPr bwMode="auto">
          <a:xfrm>
            <a:off x="7380288" y="3213100"/>
            <a:ext cx="152400" cy="914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1" grpId="0"/>
      <p:bldP spid="29703" grpId="0"/>
      <p:bldP spid="29708" grpId="0"/>
      <p:bldP spid="2970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4"/>
          <p:cNvSpPr txBox="1">
            <a:spLocks noChangeArrowheads="1"/>
          </p:cNvSpPr>
          <p:nvPr/>
        </p:nvSpPr>
        <p:spPr bwMode="auto">
          <a:xfrm>
            <a:off x="447675" y="63500"/>
            <a:ext cx="26844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四</a:t>
            </a:r>
            <a:r>
              <a:rPr lang="en-US" altLang="zh-CN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. </a:t>
            </a:r>
            <a:r>
              <a:rPr lang="zh-CN" altLang="en-US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基本概念</a:t>
            </a:r>
          </a:p>
        </p:txBody>
      </p:sp>
      <p:sp>
        <p:nvSpPr>
          <p:cNvPr id="19459" name="Text Box 5"/>
          <p:cNvSpPr txBox="1">
            <a:spLocks noChangeArrowheads="1"/>
          </p:cNvSpPr>
          <p:nvPr/>
        </p:nvSpPr>
        <p:spPr bwMode="auto">
          <a:xfrm>
            <a:off x="663575" y="712788"/>
            <a:ext cx="44719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1.</a:t>
            </a:r>
            <a:r>
              <a:rPr lang="zh-CN" altLang="en-US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常微分方程与偏微分方程</a:t>
            </a: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611188" y="1536700"/>
            <a:ext cx="8540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联系着自变量未知函数及其微分的关系式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--</a:t>
            </a:r>
            <a:r>
              <a:rPr lang="zh-CN" altLang="en-US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微分方程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;</a:t>
            </a:r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592138" y="2173288"/>
            <a:ext cx="6762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自变量个数为一的微分方程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—</a:t>
            </a:r>
            <a:r>
              <a:rPr lang="zh-CN" altLang="en-US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常微分方程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;</a:t>
            </a:r>
          </a:p>
        </p:txBody>
      </p:sp>
      <p:sp>
        <p:nvSpPr>
          <p:cNvPr id="31752" name="Text Box 8"/>
          <p:cNvSpPr txBox="1">
            <a:spLocks noChangeArrowheads="1"/>
          </p:cNvSpPr>
          <p:nvPr/>
        </p:nvSpPr>
        <p:spPr bwMode="auto">
          <a:xfrm>
            <a:off x="663575" y="2820988"/>
            <a:ext cx="7118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自变量个数大于一的微分方程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—</a:t>
            </a:r>
            <a:r>
              <a:rPr lang="zh-CN" altLang="en-US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偏微分方程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;</a:t>
            </a:r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519113" y="3592513"/>
            <a:ext cx="1073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例如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:</a:t>
            </a:r>
          </a:p>
        </p:txBody>
      </p:sp>
      <p:graphicFrame>
        <p:nvGraphicFramePr>
          <p:cNvPr id="31754" name="Object 10"/>
          <p:cNvGraphicFramePr>
            <a:graphicFrameLocks noChangeAspect="1"/>
          </p:cNvGraphicFramePr>
          <p:nvPr/>
        </p:nvGraphicFramePr>
        <p:xfrm>
          <a:off x="1763713" y="3327400"/>
          <a:ext cx="4432300" cy="353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8" name="Equation" r:id="rId3" imgW="4432300" imgH="3530600" progId="Equation.DSMT4">
                  <p:embed/>
                </p:oleObj>
              </mc:Choice>
              <mc:Fallback>
                <p:oleObj name="Equation" r:id="rId3" imgW="4432300" imgH="35306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3327400"/>
                        <a:ext cx="4432300" cy="353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3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0" grpId="0"/>
      <p:bldP spid="31751" grpId="0"/>
      <p:bldP spid="31752" grpId="0"/>
      <p:bldP spid="3175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4"/>
          <p:cNvSpPr txBox="1">
            <a:spLocks noChangeArrowheads="1"/>
          </p:cNvSpPr>
          <p:nvPr/>
        </p:nvSpPr>
        <p:spPr bwMode="auto">
          <a:xfrm>
            <a:off x="447675" y="63500"/>
            <a:ext cx="33321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2. </a:t>
            </a:r>
            <a:r>
              <a:rPr lang="zh-CN" altLang="en-US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微分方程的阶</a:t>
            </a: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879475" y="712788"/>
            <a:ext cx="7651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方程中出现的未知元对自变量最高阶导数的阶数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519113" y="1431925"/>
            <a:ext cx="3562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称为该微分方程的</a:t>
            </a:r>
            <a:r>
              <a:rPr lang="zh-CN" altLang="en-US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阶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.</a:t>
            </a:r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592138" y="2152650"/>
            <a:ext cx="4273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楷体" pitchFamily="49" charset="-122"/>
                <a:ea typeface="楷体" pitchFamily="49" charset="-122"/>
              </a:rPr>
              <a:t>n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阶常微分方程的一般式为</a:t>
            </a:r>
          </a:p>
        </p:txBody>
      </p:sp>
      <p:graphicFrame>
        <p:nvGraphicFramePr>
          <p:cNvPr id="32776" name="Object 8"/>
          <p:cNvGraphicFramePr>
            <a:graphicFrameLocks noChangeAspect="1"/>
          </p:cNvGraphicFramePr>
          <p:nvPr/>
        </p:nvGraphicFramePr>
        <p:xfrm>
          <a:off x="1979613" y="2924175"/>
          <a:ext cx="3708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8" name="Equation" r:id="rId3" imgW="3562516" imgH="314171" progId="Equation.DSMT4">
                  <p:embed/>
                </p:oleObj>
              </mc:Choice>
              <mc:Fallback>
                <p:oleObj name="Equation" r:id="rId3" imgW="3562516" imgH="314171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2924175"/>
                        <a:ext cx="3708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7" name="Object 9"/>
          <p:cNvGraphicFramePr>
            <a:graphicFrameLocks noChangeAspect="1"/>
          </p:cNvGraphicFramePr>
          <p:nvPr/>
        </p:nvGraphicFramePr>
        <p:xfrm>
          <a:off x="1403350" y="3644900"/>
          <a:ext cx="3048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9" name="Equation" r:id="rId5" imgW="304668" imgH="291973" progId="Equation.DSMT4">
                  <p:embed/>
                </p:oleObj>
              </mc:Choice>
              <mc:Fallback>
                <p:oleObj name="Equation" r:id="rId5" imgW="304668" imgH="291973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3644900"/>
                        <a:ext cx="3048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8" name="Text Box 10"/>
          <p:cNvSpPr txBox="1">
            <a:spLocks noChangeArrowheads="1"/>
          </p:cNvSpPr>
          <p:nvPr/>
        </p:nvSpPr>
        <p:spPr bwMode="auto">
          <a:xfrm>
            <a:off x="395288" y="3500438"/>
            <a:ext cx="895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其中</a:t>
            </a:r>
          </a:p>
        </p:txBody>
      </p:sp>
      <p:sp>
        <p:nvSpPr>
          <p:cNvPr id="32779" name="Text Box 11"/>
          <p:cNvSpPr txBox="1">
            <a:spLocks noChangeArrowheads="1"/>
          </p:cNvSpPr>
          <p:nvPr/>
        </p:nvSpPr>
        <p:spPr bwMode="auto">
          <a:xfrm>
            <a:off x="1671638" y="3521075"/>
            <a:ext cx="2851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为已知函数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且含</a:t>
            </a:r>
          </a:p>
        </p:txBody>
      </p:sp>
      <p:graphicFrame>
        <p:nvGraphicFramePr>
          <p:cNvPr id="32780" name="Object 12"/>
          <p:cNvGraphicFramePr>
            <a:graphicFrameLocks noChangeAspect="1"/>
          </p:cNvGraphicFramePr>
          <p:nvPr/>
        </p:nvGraphicFramePr>
        <p:xfrm>
          <a:off x="4427538" y="3573463"/>
          <a:ext cx="609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0" name="Equation" r:id="rId7" imgW="609600" imgH="457200" progId="Equation.DSMT4">
                  <p:embed/>
                </p:oleObj>
              </mc:Choice>
              <mc:Fallback>
                <p:oleObj name="Equation" r:id="rId7" imgW="609600" imgH="4572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3573463"/>
                        <a:ext cx="609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1" name="Text Box 13"/>
          <p:cNvSpPr txBox="1">
            <a:spLocks noChangeArrowheads="1"/>
          </p:cNvSpPr>
          <p:nvPr/>
        </p:nvSpPr>
        <p:spPr bwMode="auto">
          <a:xfrm>
            <a:off x="519113" y="4311650"/>
            <a:ext cx="35798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3. </a:t>
            </a:r>
            <a:r>
              <a:rPr lang="zh-CN" altLang="en-US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线性和非线性方程</a:t>
            </a:r>
          </a:p>
        </p:txBody>
      </p:sp>
      <p:sp>
        <p:nvSpPr>
          <p:cNvPr id="32782" name="Text Box 14"/>
          <p:cNvSpPr txBox="1">
            <a:spLocks noChangeArrowheads="1"/>
          </p:cNvSpPr>
          <p:nvPr/>
        </p:nvSpPr>
        <p:spPr bwMode="auto">
          <a:xfrm>
            <a:off x="879475" y="5032375"/>
            <a:ext cx="3384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若方程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(*)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中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F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是关于</a:t>
            </a:r>
          </a:p>
        </p:txBody>
      </p:sp>
      <p:graphicFrame>
        <p:nvGraphicFramePr>
          <p:cNvPr id="32783" name="Object 15"/>
          <p:cNvGraphicFramePr>
            <a:graphicFrameLocks noChangeAspect="1"/>
          </p:cNvGraphicFramePr>
          <p:nvPr/>
        </p:nvGraphicFramePr>
        <p:xfrm>
          <a:off x="4067175" y="5084763"/>
          <a:ext cx="1625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1" name="Equation" r:id="rId9" imgW="1625600" imgH="457200" progId="Equation.DSMT4">
                  <p:embed/>
                </p:oleObj>
              </mc:Choice>
              <mc:Fallback>
                <p:oleObj name="Equation" r:id="rId9" imgW="1625600" imgH="4572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5084763"/>
                        <a:ext cx="1625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4" name="Text Box 16"/>
          <p:cNvSpPr txBox="1">
            <a:spLocks noChangeArrowheads="1"/>
          </p:cNvSpPr>
          <p:nvPr/>
        </p:nvSpPr>
        <p:spPr bwMode="auto">
          <a:xfrm>
            <a:off x="5632450" y="5032375"/>
            <a:ext cx="3562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的一次有理整式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此时</a:t>
            </a:r>
          </a:p>
        </p:txBody>
      </p:sp>
      <p:sp>
        <p:nvSpPr>
          <p:cNvPr id="32785" name="Text Box 17"/>
          <p:cNvSpPr txBox="1">
            <a:spLocks noChangeArrowheads="1"/>
          </p:cNvSpPr>
          <p:nvPr/>
        </p:nvSpPr>
        <p:spPr bwMode="auto">
          <a:xfrm>
            <a:off x="376238" y="5680075"/>
            <a:ext cx="7473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的方程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(*)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称为</a:t>
            </a:r>
            <a:r>
              <a:rPr lang="zh-CN" altLang="en-US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线性方程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否则称为</a:t>
            </a:r>
            <a:r>
              <a:rPr lang="zh-CN" altLang="en-US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非线性方程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/>
      <p:bldP spid="32774" grpId="0"/>
      <p:bldP spid="32775" grpId="0"/>
      <p:bldP spid="32778" grpId="0"/>
      <p:bldP spid="32779" grpId="0"/>
      <p:bldP spid="32781" grpId="0"/>
      <p:bldP spid="32782" grpId="0"/>
      <p:bldP spid="32784" grpId="0"/>
      <p:bldP spid="3278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865188" y="850900"/>
            <a:ext cx="101600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5400">
                <a:solidFill>
                  <a:srgbClr val="960000"/>
                </a:solidFill>
                <a:latin typeface="隶书" pitchFamily="49" charset="-122"/>
                <a:ea typeface="隶书" pitchFamily="49" charset="-122"/>
              </a:rPr>
              <a:t>数学专业课程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1692275" y="1484313"/>
            <a:ext cx="647700" cy="2982912"/>
          </a:xfrm>
          <a:prstGeom prst="leftBrac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4575175" y="365125"/>
            <a:ext cx="9017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分析</a:t>
            </a: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4648200" y="950913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代数</a:t>
            </a: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4618637" y="4206081"/>
            <a:ext cx="9032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统计</a:t>
            </a: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699000" y="2044700"/>
            <a:ext cx="9032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方程</a:t>
            </a: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4681538" y="1522413"/>
            <a:ext cx="9032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几何</a:t>
            </a: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2320925" y="1125538"/>
            <a:ext cx="1620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>
                <a:solidFill>
                  <a:srgbClr val="960000"/>
                </a:solidFill>
                <a:latin typeface="隶书" pitchFamily="49" charset="-122"/>
                <a:ea typeface="隶书" pitchFamily="49" charset="-122"/>
              </a:rPr>
              <a:t>基础数学</a:t>
            </a: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2301875" y="4149725"/>
            <a:ext cx="1620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960000"/>
                </a:solidFill>
                <a:latin typeface="隶书" pitchFamily="49" charset="-122"/>
                <a:ea typeface="隶书" pitchFamily="49" charset="-122"/>
              </a:rPr>
              <a:t>应用数学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3979863" y="588963"/>
            <a:ext cx="557212" cy="179228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左大括号 16"/>
          <p:cNvSpPr/>
          <p:nvPr/>
        </p:nvSpPr>
        <p:spPr>
          <a:xfrm>
            <a:off x="4017963" y="3514725"/>
            <a:ext cx="557212" cy="179228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4556125" y="3260725"/>
            <a:ext cx="9017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方程</a:t>
            </a:r>
          </a:p>
        </p:txBody>
      </p:sp>
      <p:sp>
        <p:nvSpPr>
          <p:cNvPr id="19" name="左大括号 18"/>
          <p:cNvSpPr/>
          <p:nvPr/>
        </p:nvSpPr>
        <p:spPr>
          <a:xfrm>
            <a:off x="5715000" y="3057525"/>
            <a:ext cx="260350" cy="9144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6002338" y="2713038"/>
            <a:ext cx="19796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常微分方程</a:t>
            </a: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6076950" y="3625850"/>
            <a:ext cx="19812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偏微分方程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27883" y="50761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信科</a:t>
            </a:r>
            <a:endParaRPr lang="zh-CN" altLang="en-US" dirty="0">
              <a:solidFill>
                <a:srgbClr val="960000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7" grpId="0"/>
      <p:bldP spid="10" grpId="0"/>
      <p:bldP spid="11" grpId="0"/>
      <p:bldP spid="12" grpId="0"/>
      <p:bldP spid="14" grpId="0"/>
      <p:bldP spid="15" grpId="0"/>
      <p:bldP spid="16" grpId="0" animBg="1"/>
      <p:bldP spid="17" grpId="0" animBg="1"/>
      <p:bldP spid="18" grpId="0"/>
      <p:bldP spid="19" grpId="0" animBg="1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735013" y="63500"/>
            <a:ext cx="4095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楷体" pitchFamily="49" charset="-122"/>
                <a:ea typeface="楷体" pitchFamily="49" charset="-122"/>
              </a:rPr>
              <a:t> n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阶线性方程的标准式为</a:t>
            </a:r>
          </a:p>
        </p:txBody>
      </p:sp>
      <p:graphicFrame>
        <p:nvGraphicFramePr>
          <p:cNvPr id="33797" name="Object 5"/>
          <p:cNvGraphicFramePr>
            <a:graphicFrameLocks noChangeAspect="1"/>
          </p:cNvGraphicFramePr>
          <p:nvPr/>
        </p:nvGraphicFramePr>
        <p:xfrm>
          <a:off x="1187450" y="549275"/>
          <a:ext cx="5435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6" name="Equation" r:id="rId3" imgW="5295886" imgH="743027" progId="Equation.DSMT4">
                  <p:embed/>
                </p:oleObj>
              </mc:Choice>
              <mc:Fallback>
                <p:oleObj name="Equation" r:id="rId3" imgW="5295886" imgH="743027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49275"/>
                        <a:ext cx="54356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592138" y="1503363"/>
            <a:ext cx="895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其中</a:t>
            </a:r>
          </a:p>
        </p:txBody>
      </p:sp>
      <p:graphicFrame>
        <p:nvGraphicFramePr>
          <p:cNvPr id="33799" name="Object 7"/>
          <p:cNvGraphicFramePr>
            <a:graphicFrameLocks noChangeAspect="1"/>
          </p:cNvGraphicFramePr>
          <p:nvPr/>
        </p:nvGraphicFramePr>
        <p:xfrm>
          <a:off x="1476375" y="1557338"/>
          <a:ext cx="3327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7" name="Equation" r:id="rId5" imgW="3327400" imgH="431800" progId="Equation.DSMT4">
                  <p:embed/>
                </p:oleObj>
              </mc:Choice>
              <mc:Fallback>
                <p:oleObj name="Equation" r:id="rId5" imgW="3327400" imgH="431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557338"/>
                        <a:ext cx="3327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0" name="Text Box 8"/>
          <p:cNvSpPr txBox="1">
            <a:spLocks noChangeArrowheads="1"/>
          </p:cNvSpPr>
          <p:nvPr/>
        </p:nvSpPr>
        <p:spPr bwMode="auto">
          <a:xfrm>
            <a:off x="4840288" y="1431925"/>
            <a:ext cx="2139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为已知函数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.</a:t>
            </a:r>
          </a:p>
        </p:txBody>
      </p:sp>
      <p:sp>
        <p:nvSpPr>
          <p:cNvPr id="33801" name="Text Box 9"/>
          <p:cNvSpPr txBox="1">
            <a:spLocks noChangeArrowheads="1"/>
          </p:cNvSpPr>
          <p:nvPr/>
        </p:nvSpPr>
        <p:spPr bwMode="auto">
          <a:xfrm>
            <a:off x="447675" y="2152650"/>
            <a:ext cx="2508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4. </a:t>
            </a:r>
            <a:r>
              <a:rPr lang="zh-CN" altLang="en-US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解与隐式解</a:t>
            </a:r>
          </a:p>
        </p:txBody>
      </p:sp>
      <p:sp>
        <p:nvSpPr>
          <p:cNvPr id="33802" name="Text Box 10"/>
          <p:cNvSpPr txBox="1">
            <a:spLocks noChangeArrowheads="1"/>
          </p:cNvSpPr>
          <p:nvPr/>
        </p:nvSpPr>
        <p:spPr bwMode="auto">
          <a:xfrm>
            <a:off x="879475" y="2871788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若</a:t>
            </a:r>
          </a:p>
        </p:txBody>
      </p:sp>
      <p:graphicFrame>
        <p:nvGraphicFramePr>
          <p:cNvPr id="33803" name="Object 11"/>
          <p:cNvGraphicFramePr>
            <a:graphicFrameLocks noChangeAspect="1"/>
          </p:cNvGraphicFramePr>
          <p:nvPr/>
        </p:nvGraphicFramePr>
        <p:xfrm>
          <a:off x="1476375" y="2997200"/>
          <a:ext cx="1257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8" name="Equation" r:id="rId7" imgW="1256755" imgH="393529" progId="Equation.DSMT4">
                  <p:embed/>
                </p:oleObj>
              </mc:Choice>
              <mc:Fallback>
                <p:oleObj name="Equation" r:id="rId7" imgW="1256755" imgH="393529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997200"/>
                        <a:ext cx="1257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4" name="Text Box 12"/>
          <p:cNvSpPr txBox="1">
            <a:spLocks noChangeArrowheads="1"/>
          </p:cNvSpPr>
          <p:nvPr/>
        </p:nvSpPr>
        <p:spPr bwMode="auto">
          <a:xfrm>
            <a:off x="2751138" y="2871788"/>
            <a:ext cx="895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满足</a:t>
            </a:r>
          </a:p>
        </p:txBody>
      </p:sp>
      <p:graphicFrame>
        <p:nvGraphicFramePr>
          <p:cNvPr id="33805" name="Object 13"/>
          <p:cNvGraphicFramePr>
            <a:graphicFrameLocks noChangeAspect="1"/>
          </p:cNvGraphicFramePr>
          <p:nvPr/>
        </p:nvGraphicFramePr>
        <p:xfrm>
          <a:off x="3708400" y="2924175"/>
          <a:ext cx="4343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9" name="Equation" r:id="rId9" imgW="4343400" imgH="457200" progId="Equation.DSMT4">
                  <p:embed/>
                </p:oleObj>
              </mc:Choice>
              <mc:Fallback>
                <p:oleObj name="Equation" r:id="rId9" imgW="4343400" imgH="4572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2924175"/>
                        <a:ext cx="4343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6" name="Text Box 14"/>
          <p:cNvSpPr txBox="1">
            <a:spLocks noChangeArrowheads="1"/>
          </p:cNvSpPr>
          <p:nvPr/>
        </p:nvSpPr>
        <p:spPr bwMode="auto">
          <a:xfrm>
            <a:off x="8008938" y="2871788"/>
            <a:ext cx="1073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则称</a:t>
            </a:r>
          </a:p>
        </p:txBody>
      </p:sp>
      <p:graphicFrame>
        <p:nvGraphicFramePr>
          <p:cNvPr id="33807" name="Object 15"/>
          <p:cNvGraphicFramePr>
            <a:graphicFrameLocks noChangeAspect="1"/>
          </p:cNvGraphicFramePr>
          <p:nvPr/>
        </p:nvGraphicFramePr>
        <p:xfrm>
          <a:off x="395288" y="3789363"/>
          <a:ext cx="1257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0" name="Equation" r:id="rId11" imgW="1256755" imgH="393529" progId="Equation.DSMT4">
                  <p:embed/>
                </p:oleObj>
              </mc:Choice>
              <mc:Fallback>
                <p:oleObj name="Equation" r:id="rId11" imgW="1256755" imgH="393529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789363"/>
                        <a:ext cx="1257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8" name="Text Box 16"/>
          <p:cNvSpPr txBox="1">
            <a:spLocks noChangeArrowheads="1"/>
          </p:cNvSpPr>
          <p:nvPr/>
        </p:nvSpPr>
        <p:spPr bwMode="auto">
          <a:xfrm>
            <a:off x="1671638" y="3663950"/>
            <a:ext cx="4273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为方程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(*)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en-US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解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. 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若关系式</a:t>
            </a:r>
          </a:p>
        </p:txBody>
      </p:sp>
      <p:graphicFrame>
        <p:nvGraphicFramePr>
          <p:cNvPr id="33809" name="Object 17"/>
          <p:cNvGraphicFramePr>
            <a:graphicFrameLocks noChangeAspect="1"/>
          </p:cNvGraphicFramePr>
          <p:nvPr/>
        </p:nvGraphicFramePr>
        <p:xfrm>
          <a:off x="5795963" y="3789363"/>
          <a:ext cx="1612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1" name="Equation" r:id="rId13" imgW="1612900" imgH="393700" progId="Equation.DSMT4">
                  <p:embed/>
                </p:oleObj>
              </mc:Choice>
              <mc:Fallback>
                <p:oleObj name="Equation" r:id="rId13" imgW="1612900" imgH="3937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3789363"/>
                        <a:ext cx="16129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10" name="Text Box 18"/>
          <p:cNvSpPr txBox="1">
            <a:spLocks noChangeArrowheads="1"/>
          </p:cNvSpPr>
          <p:nvPr/>
        </p:nvSpPr>
        <p:spPr bwMode="auto">
          <a:xfrm>
            <a:off x="7288213" y="3663950"/>
            <a:ext cx="1606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所确定的</a:t>
            </a:r>
          </a:p>
        </p:txBody>
      </p:sp>
      <p:sp>
        <p:nvSpPr>
          <p:cNvPr id="33811" name="Text Box 19"/>
          <p:cNvSpPr txBox="1">
            <a:spLocks noChangeArrowheads="1"/>
          </p:cNvSpPr>
          <p:nvPr/>
        </p:nvSpPr>
        <p:spPr bwMode="auto">
          <a:xfrm>
            <a:off x="303213" y="4311650"/>
            <a:ext cx="1250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隐函数</a:t>
            </a:r>
          </a:p>
        </p:txBody>
      </p:sp>
      <p:graphicFrame>
        <p:nvGraphicFramePr>
          <p:cNvPr id="33812" name="Object 20"/>
          <p:cNvGraphicFramePr>
            <a:graphicFrameLocks noChangeAspect="1"/>
          </p:cNvGraphicFramePr>
          <p:nvPr/>
        </p:nvGraphicFramePr>
        <p:xfrm>
          <a:off x="1476375" y="4437063"/>
          <a:ext cx="1257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2" name="Equation" r:id="rId15" imgW="1256755" imgH="393529" progId="Equation.DSMT4">
                  <p:embed/>
                </p:oleObj>
              </mc:Choice>
              <mc:Fallback>
                <p:oleObj name="Equation" r:id="rId15" imgW="1256755" imgH="393529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437063"/>
                        <a:ext cx="1257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13" name="Text Box 21"/>
          <p:cNvSpPr txBox="1">
            <a:spLocks noChangeArrowheads="1"/>
          </p:cNvSpPr>
          <p:nvPr/>
        </p:nvSpPr>
        <p:spPr bwMode="auto">
          <a:xfrm>
            <a:off x="2679700" y="4311650"/>
            <a:ext cx="2673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为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(*)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的解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则称</a:t>
            </a:r>
          </a:p>
        </p:txBody>
      </p:sp>
      <p:graphicFrame>
        <p:nvGraphicFramePr>
          <p:cNvPr id="33814" name="Object 22"/>
          <p:cNvGraphicFramePr>
            <a:graphicFrameLocks noChangeAspect="1"/>
          </p:cNvGraphicFramePr>
          <p:nvPr/>
        </p:nvGraphicFramePr>
        <p:xfrm>
          <a:off x="5353050" y="4437063"/>
          <a:ext cx="1612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3" name="Equation" r:id="rId17" imgW="1612900" imgH="393700" progId="Equation.DSMT4">
                  <p:embed/>
                </p:oleObj>
              </mc:Choice>
              <mc:Fallback>
                <p:oleObj name="Equation" r:id="rId17" imgW="1612900" imgH="3937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3050" y="4437063"/>
                        <a:ext cx="16129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15" name="Text Box 23"/>
          <p:cNvSpPr txBox="1">
            <a:spLocks noChangeArrowheads="1"/>
          </p:cNvSpPr>
          <p:nvPr/>
        </p:nvSpPr>
        <p:spPr bwMode="auto">
          <a:xfrm>
            <a:off x="6784975" y="4311650"/>
            <a:ext cx="2673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为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(*)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en-US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隐式解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.</a:t>
            </a:r>
          </a:p>
        </p:txBody>
      </p:sp>
      <p:sp>
        <p:nvSpPr>
          <p:cNvPr id="33816" name="Text Box 24"/>
          <p:cNvSpPr txBox="1">
            <a:spLocks noChangeArrowheads="1"/>
          </p:cNvSpPr>
          <p:nvPr/>
        </p:nvSpPr>
        <p:spPr bwMode="auto">
          <a:xfrm>
            <a:off x="808038" y="5324475"/>
            <a:ext cx="1250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例如  </a:t>
            </a:r>
          </a:p>
        </p:txBody>
      </p:sp>
      <p:graphicFrame>
        <p:nvGraphicFramePr>
          <p:cNvPr id="33817" name="Object 25"/>
          <p:cNvGraphicFramePr>
            <a:graphicFrameLocks noChangeAspect="1"/>
          </p:cNvGraphicFramePr>
          <p:nvPr/>
        </p:nvGraphicFramePr>
        <p:xfrm>
          <a:off x="1835150" y="5297488"/>
          <a:ext cx="16383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4" name="Equation" r:id="rId19" imgW="1637589" imgH="545863" progId="Equation.DSMT4">
                  <p:embed/>
                </p:oleObj>
              </mc:Choice>
              <mc:Fallback>
                <p:oleObj name="Equation" r:id="rId19" imgW="1637589" imgH="545863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297488"/>
                        <a:ext cx="16383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18" name="Text Box 26"/>
          <p:cNvSpPr txBox="1">
            <a:spLocks noChangeArrowheads="1"/>
          </p:cNvSpPr>
          <p:nvPr/>
        </p:nvSpPr>
        <p:spPr bwMode="auto">
          <a:xfrm>
            <a:off x="3543300" y="5324475"/>
            <a:ext cx="1250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为方程</a:t>
            </a:r>
          </a:p>
        </p:txBody>
      </p:sp>
      <p:graphicFrame>
        <p:nvGraphicFramePr>
          <p:cNvPr id="33819" name="Object 27"/>
          <p:cNvGraphicFramePr>
            <a:graphicFrameLocks noChangeAspect="1"/>
          </p:cNvGraphicFramePr>
          <p:nvPr/>
        </p:nvGraphicFramePr>
        <p:xfrm>
          <a:off x="4787900" y="5084763"/>
          <a:ext cx="1308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5" name="Equation" r:id="rId21" imgW="1307532" imgH="901309" progId="Equation.DSMT4">
                  <p:embed/>
                </p:oleObj>
              </mc:Choice>
              <mc:Fallback>
                <p:oleObj name="Equation" r:id="rId21" imgW="1307532" imgH="901309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5084763"/>
                        <a:ext cx="13081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20" name="Text Box 28"/>
          <p:cNvSpPr txBox="1">
            <a:spLocks noChangeArrowheads="1"/>
          </p:cNvSpPr>
          <p:nvPr/>
        </p:nvSpPr>
        <p:spPr bwMode="auto">
          <a:xfrm>
            <a:off x="6135688" y="5324475"/>
            <a:ext cx="1784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的显式解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,</a:t>
            </a:r>
          </a:p>
        </p:txBody>
      </p:sp>
      <p:graphicFrame>
        <p:nvGraphicFramePr>
          <p:cNvPr id="33821" name="Object 29"/>
          <p:cNvGraphicFramePr>
            <a:graphicFrameLocks noChangeAspect="1"/>
          </p:cNvGraphicFramePr>
          <p:nvPr/>
        </p:nvGraphicFramePr>
        <p:xfrm>
          <a:off x="323850" y="5949950"/>
          <a:ext cx="1524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6" name="Equation" r:id="rId23" imgW="1524000" imgH="457200" progId="Equation.DSMT4">
                  <p:embed/>
                </p:oleObj>
              </mc:Choice>
              <mc:Fallback>
                <p:oleObj name="Equation" r:id="rId23" imgW="1524000" imgH="4572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5949950"/>
                        <a:ext cx="1524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22" name="Text Box 30"/>
          <p:cNvSpPr txBox="1">
            <a:spLocks noChangeArrowheads="1"/>
          </p:cNvSpPr>
          <p:nvPr/>
        </p:nvSpPr>
        <p:spPr bwMode="auto">
          <a:xfrm>
            <a:off x="1958975" y="5949950"/>
            <a:ext cx="3206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为该方程的隐式解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3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3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3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33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/>
      <p:bldP spid="33798" grpId="0"/>
      <p:bldP spid="33800" grpId="0"/>
      <p:bldP spid="33801" grpId="0"/>
      <p:bldP spid="33802" grpId="0"/>
      <p:bldP spid="33804" grpId="0"/>
      <p:bldP spid="33806" grpId="0"/>
      <p:bldP spid="33808" grpId="0"/>
      <p:bldP spid="33810" grpId="0"/>
      <p:bldP spid="33811" grpId="0"/>
      <p:bldP spid="33813" grpId="0"/>
      <p:bldP spid="33815" grpId="0"/>
      <p:bldP spid="33816" grpId="0"/>
      <p:bldP spid="33818" grpId="0"/>
      <p:bldP spid="33820" grpId="0"/>
      <p:bldP spid="338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519113" y="-7938"/>
            <a:ext cx="29003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5. </a:t>
            </a:r>
            <a:r>
              <a:rPr lang="zh-CN" altLang="en-US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通解与特解</a:t>
            </a: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879475" y="712788"/>
            <a:ext cx="5518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称方程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(*)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含有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n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个独立的任意常数</a:t>
            </a:r>
          </a:p>
        </p:txBody>
      </p:sp>
      <p:graphicFrame>
        <p:nvGraphicFramePr>
          <p:cNvPr id="34822" name="Object 6"/>
          <p:cNvGraphicFramePr>
            <a:graphicFrameLocks noChangeAspect="1"/>
          </p:cNvGraphicFramePr>
          <p:nvPr/>
        </p:nvGraphicFramePr>
        <p:xfrm>
          <a:off x="6227763" y="765175"/>
          <a:ext cx="1435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7" name="Equation" r:id="rId3" imgW="1435100" imgH="431800" progId="Equation.DSMT4">
                  <p:embed/>
                </p:oleObj>
              </mc:Choice>
              <mc:Fallback>
                <p:oleObj name="Equation" r:id="rId3" imgW="1435100" imgH="431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765175"/>
                        <a:ext cx="14351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7720013" y="712788"/>
            <a:ext cx="895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的解</a:t>
            </a:r>
          </a:p>
        </p:txBody>
      </p:sp>
      <p:graphicFrame>
        <p:nvGraphicFramePr>
          <p:cNvPr id="34824" name="Object 8"/>
          <p:cNvGraphicFramePr>
            <a:graphicFrameLocks noChangeAspect="1"/>
          </p:cNvGraphicFramePr>
          <p:nvPr/>
        </p:nvGraphicFramePr>
        <p:xfrm>
          <a:off x="484188" y="1431925"/>
          <a:ext cx="2806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8" name="Equation" r:id="rId5" imgW="2806700" imgH="431800" progId="Equation.DSMT4">
                  <p:embed/>
                </p:oleObj>
              </mc:Choice>
              <mc:Fallback>
                <p:oleObj name="Equation" r:id="rId5" imgW="2806700" imgH="431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8" y="1431925"/>
                        <a:ext cx="28067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5" name="Text Box 9"/>
          <p:cNvSpPr txBox="1">
            <a:spLocks noChangeArrowheads="1"/>
          </p:cNvSpPr>
          <p:nvPr/>
        </p:nvSpPr>
        <p:spPr bwMode="auto">
          <a:xfrm>
            <a:off x="3255963" y="1431925"/>
            <a:ext cx="3028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为方程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(*)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en-US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通解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.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879475" y="2152650"/>
            <a:ext cx="249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所谓独立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即指</a:t>
            </a:r>
          </a:p>
        </p:txBody>
      </p:sp>
      <p:graphicFrame>
        <p:nvGraphicFramePr>
          <p:cNvPr id="34827" name="Object 11"/>
          <p:cNvGraphicFramePr>
            <a:graphicFrameLocks noChangeAspect="1"/>
          </p:cNvGraphicFramePr>
          <p:nvPr/>
        </p:nvGraphicFramePr>
        <p:xfrm>
          <a:off x="539750" y="2565400"/>
          <a:ext cx="76200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9" name="Equation" r:id="rId7" imgW="7620000" imgH="3657600" progId="Equation.DSMT4">
                  <p:embed/>
                </p:oleObj>
              </mc:Choice>
              <mc:Fallback>
                <p:oleObj name="Equation" r:id="rId7" imgW="7620000" imgH="36576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565400"/>
                        <a:ext cx="7620000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/>
      <p:bldP spid="34821" grpId="0"/>
      <p:bldP spid="34823" grpId="0"/>
      <p:bldP spid="34825" grpId="0"/>
      <p:bldP spid="348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860425" y="169863"/>
            <a:ext cx="5873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方程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(*)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满足特定条件的解称为</a:t>
            </a:r>
            <a:r>
              <a:rPr lang="zh-CN" altLang="en-US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特解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.</a:t>
            </a:r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879475" y="712788"/>
            <a:ext cx="6229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方程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(*)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的特定条件通常指初始条件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即</a:t>
            </a:r>
          </a:p>
        </p:txBody>
      </p:sp>
      <p:graphicFrame>
        <p:nvGraphicFramePr>
          <p:cNvPr id="35846" name="Object 6"/>
          <p:cNvGraphicFramePr>
            <a:graphicFrameLocks noChangeAspect="1"/>
          </p:cNvGraphicFramePr>
          <p:nvPr/>
        </p:nvGraphicFramePr>
        <p:xfrm>
          <a:off x="1258888" y="1484313"/>
          <a:ext cx="6045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8" name="Equation" r:id="rId3" imgW="6045200" imgH="469900" progId="Equation.DSMT4">
                  <p:embed/>
                </p:oleObj>
              </mc:Choice>
              <mc:Fallback>
                <p:oleObj name="Equation" r:id="rId3" imgW="6045200" imgH="4699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484313"/>
                        <a:ext cx="60452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808038" y="2152650"/>
            <a:ext cx="800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求方程满足初始条件的问题称为</a:t>
            </a:r>
            <a:r>
              <a:rPr lang="zh-CN" altLang="en-US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初值问题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或</a:t>
            </a:r>
            <a:r>
              <a:rPr lang="en-US" altLang="zh-CN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Cauchy</a:t>
            </a:r>
          </a:p>
        </p:txBody>
      </p:sp>
      <p:sp>
        <p:nvSpPr>
          <p:cNvPr id="35848" name="Text Box 8"/>
          <p:cNvSpPr txBox="1">
            <a:spLocks noChangeArrowheads="1"/>
          </p:cNvSpPr>
          <p:nvPr/>
        </p:nvSpPr>
        <p:spPr bwMode="auto">
          <a:xfrm>
            <a:off x="663575" y="2871788"/>
            <a:ext cx="1073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问题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.</a:t>
            </a:r>
          </a:p>
        </p:txBody>
      </p:sp>
      <p:sp>
        <p:nvSpPr>
          <p:cNvPr id="35851" name="Text Box 11"/>
          <p:cNvSpPr txBox="1">
            <a:spLocks noChangeArrowheads="1"/>
          </p:cNvSpPr>
          <p:nvPr/>
        </p:nvSpPr>
        <p:spPr bwMode="auto">
          <a:xfrm>
            <a:off x="592138" y="3592513"/>
            <a:ext cx="180498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例</a:t>
            </a:r>
            <a:r>
              <a:rPr lang="en-US" altLang="zh-CN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6.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验证</a:t>
            </a:r>
          </a:p>
        </p:txBody>
      </p:sp>
      <p:graphicFrame>
        <p:nvGraphicFramePr>
          <p:cNvPr id="35852" name="Object 12"/>
          <p:cNvGraphicFramePr>
            <a:graphicFrameLocks noChangeAspect="1"/>
          </p:cNvGraphicFramePr>
          <p:nvPr/>
        </p:nvGraphicFramePr>
        <p:xfrm>
          <a:off x="2195513" y="3644900"/>
          <a:ext cx="2133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9" name="Equation" r:id="rId5" imgW="2133600" imgH="469900" progId="Equation.DSMT4">
                  <p:embed/>
                </p:oleObj>
              </mc:Choice>
              <mc:Fallback>
                <p:oleObj name="Equation" r:id="rId5" imgW="2133600" imgH="4699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3644900"/>
                        <a:ext cx="21336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3" name="Text Box 13"/>
          <p:cNvSpPr txBox="1">
            <a:spLocks noChangeArrowheads="1"/>
          </p:cNvSpPr>
          <p:nvPr/>
        </p:nvSpPr>
        <p:spPr bwMode="auto">
          <a:xfrm>
            <a:off x="4335463" y="3592513"/>
            <a:ext cx="1250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为方程</a:t>
            </a:r>
          </a:p>
        </p:txBody>
      </p:sp>
      <p:graphicFrame>
        <p:nvGraphicFramePr>
          <p:cNvPr id="35854" name="Object 14"/>
          <p:cNvGraphicFramePr>
            <a:graphicFrameLocks noChangeAspect="1"/>
          </p:cNvGraphicFramePr>
          <p:nvPr/>
        </p:nvGraphicFramePr>
        <p:xfrm>
          <a:off x="5724525" y="3644900"/>
          <a:ext cx="2298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0" name="Equation" r:id="rId7" imgW="2298700" imgH="393700" progId="Equation.DSMT4">
                  <p:embed/>
                </p:oleObj>
              </mc:Choice>
              <mc:Fallback>
                <p:oleObj name="Equation" r:id="rId7" imgW="2298700" imgH="3937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3644900"/>
                        <a:ext cx="2298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5" name="Text Box 15"/>
          <p:cNvSpPr txBox="1">
            <a:spLocks noChangeArrowheads="1"/>
          </p:cNvSpPr>
          <p:nvPr/>
        </p:nvSpPr>
        <p:spPr bwMode="auto">
          <a:xfrm>
            <a:off x="879475" y="4311650"/>
            <a:ext cx="2851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的通解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并求满足</a:t>
            </a:r>
          </a:p>
        </p:txBody>
      </p:sp>
      <p:graphicFrame>
        <p:nvGraphicFramePr>
          <p:cNvPr id="35856" name="Object 16"/>
          <p:cNvGraphicFramePr>
            <a:graphicFrameLocks noChangeAspect="1"/>
          </p:cNvGraphicFramePr>
          <p:nvPr/>
        </p:nvGraphicFramePr>
        <p:xfrm>
          <a:off x="3667125" y="4437063"/>
          <a:ext cx="2501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1" name="Equation" r:id="rId9" imgW="2501900" imgH="393700" progId="Equation.DSMT4">
                  <p:embed/>
                </p:oleObj>
              </mc:Choice>
              <mc:Fallback>
                <p:oleObj name="Equation" r:id="rId9" imgW="2501900" imgH="3937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25" y="4437063"/>
                        <a:ext cx="25019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7" name="Text Box 17"/>
          <p:cNvSpPr txBox="1">
            <a:spLocks noChangeArrowheads="1"/>
          </p:cNvSpPr>
          <p:nvPr/>
        </p:nvSpPr>
        <p:spPr bwMode="auto">
          <a:xfrm>
            <a:off x="6280150" y="4311650"/>
            <a:ext cx="2139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的特解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.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这里</a:t>
            </a:r>
          </a:p>
        </p:txBody>
      </p:sp>
      <p:graphicFrame>
        <p:nvGraphicFramePr>
          <p:cNvPr id="35858" name="Object 18"/>
          <p:cNvGraphicFramePr>
            <a:graphicFrameLocks noChangeAspect="1"/>
          </p:cNvGraphicFramePr>
          <p:nvPr/>
        </p:nvGraphicFramePr>
        <p:xfrm>
          <a:off x="971550" y="5084763"/>
          <a:ext cx="660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2" name="Equation" r:id="rId11" imgW="660113" imgH="431613" progId="Equation.DSMT4">
                  <p:embed/>
                </p:oleObj>
              </mc:Choice>
              <mc:Fallback>
                <p:oleObj name="Equation" r:id="rId11" imgW="660113" imgH="431613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5084763"/>
                        <a:ext cx="660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9" name="Text Box 19"/>
          <p:cNvSpPr txBox="1">
            <a:spLocks noChangeArrowheads="1"/>
          </p:cNvSpPr>
          <p:nvPr/>
        </p:nvSpPr>
        <p:spPr bwMode="auto">
          <a:xfrm>
            <a:off x="1743075" y="5032375"/>
            <a:ext cx="2139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为任意常数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.</a:t>
            </a:r>
          </a:p>
        </p:txBody>
      </p:sp>
      <p:sp>
        <p:nvSpPr>
          <p:cNvPr id="35860" name="Text Box 20"/>
          <p:cNvSpPr txBox="1">
            <a:spLocks noChangeArrowheads="1"/>
          </p:cNvSpPr>
          <p:nvPr/>
        </p:nvSpPr>
        <p:spPr bwMode="auto">
          <a:xfrm>
            <a:off x="592138" y="5753100"/>
            <a:ext cx="89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解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: </a:t>
            </a:r>
          </a:p>
        </p:txBody>
      </p:sp>
      <p:graphicFrame>
        <p:nvGraphicFramePr>
          <p:cNvPr id="35861" name="Object 21"/>
          <p:cNvGraphicFramePr>
            <a:graphicFrameLocks noChangeAspect="1"/>
          </p:cNvGraphicFramePr>
          <p:nvPr/>
        </p:nvGraphicFramePr>
        <p:xfrm>
          <a:off x="1619250" y="5805488"/>
          <a:ext cx="50673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3" name="Equation" r:id="rId13" imgW="5067300" imgH="469900" progId="Equation.DSMT4">
                  <p:embed/>
                </p:oleObj>
              </mc:Choice>
              <mc:Fallback>
                <p:oleObj name="Equation" r:id="rId13" imgW="5067300" imgH="4699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805488"/>
                        <a:ext cx="50673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5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5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5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5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5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5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5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5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5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/>
      <p:bldP spid="35845" grpId="0"/>
      <p:bldP spid="35847" grpId="0"/>
      <p:bldP spid="35848" grpId="0"/>
      <p:bldP spid="35851" grpId="0"/>
      <p:bldP spid="35853" grpId="0"/>
      <p:bldP spid="35855" grpId="0"/>
      <p:bldP spid="35857" grpId="0"/>
      <p:bldP spid="35859" grpId="0"/>
      <p:bldP spid="3586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592138" y="139700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则</a:t>
            </a:r>
          </a:p>
        </p:txBody>
      </p:sp>
      <p:graphicFrame>
        <p:nvGraphicFramePr>
          <p:cNvPr id="36869" name="Object 5"/>
          <p:cNvGraphicFramePr>
            <a:graphicFrameLocks noChangeAspect="1"/>
          </p:cNvGraphicFramePr>
          <p:nvPr/>
        </p:nvGraphicFramePr>
        <p:xfrm>
          <a:off x="1476375" y="265113"/>
          <a:ext cx="2374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3" name="Equation" r:id="rId3" imgW="2374900" imgH="393700" progId="Equation.DSMT4">
                  <p:embed/>
                </p:oleObj>
              </mc:Choice>
              <mc:Fallback>
                <p:oleObj name="Equation" r:id="rId3" imgW="2374900" imgH="393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65113"/>
                        <a:ext cx="23749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3903663" y="139700"/>
            <a:ext cx="89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从而</a:t>
            </a:r>
          </a:p>
        </p:txBody>
      </p:sp>
      <p:graphicFrame>
        <p:nvGraphicFramePr>
          <p:cNvPr id="36871" name="Object 7"/>
          <p:cNvGraphicFramePr>
            <a:graphicFrameLocks noChangeAspect="1"/>
          </p:cNvGraphicFramePr>
          <p:nvPr/>
        </p:nvGraphicFramePr>
        <p:xfrm>
          <a:off x="4787900" y="188913"/>
          <a:ext cx="2133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4" name="Equation" r:id="rId5" imgW="2133600" imgH="469900" progId="Equation.DSMT4">
                  <p:embed/>
                </p:oleObj>
              </mc:Choice>
              <mc:Fallback>
                <p:oleObj name="Equation" r:id="rId5" imgW="2133600" imgH="4699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188913"/>
                        <a:ext cx="21336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2" name="Text Box 8"/>
          <p:cNvSpPr txBox="1">
            <a:spLocks noChangeArrowheads="1"/>
          </p:cNvSpPr>
          <p:nvPr/>
        </p:nvSpPr>
        <p:spPr bwMode="auto">
          <a:xfrm>
            <a:off x="6927850" y="139700"/>
            <a:ext cx="2139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为方程的解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.</a:t>
            </a:r>
          </a:p>
        </p:txBody>
      </p:sp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592138" y="712788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又</a:t>
            </a:r>
          </a:p>
        </p:txBody>
      </p:sp>
      <p:graphicFrame>
        <p:nvGraphicFramePr>
          <p:cNvPr id="36874" name="Object 10"/>
          <p:cNvGraphicFramePr>
            <a:graphicFrameLocks noChangeAspect="1"/>
          </p:cNvGraphicFramePr>
          <p:nvPr/>
        </p:nvGraphicFramePr>
        <p:xfrm>
          <a:off x="1692275" y="765175"/>
          <a:ext cx="43053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5" name="Equation" r:id="rId7" imgW="4305300" imgH="1041400" progId="Equation.DSMT4">
                  <p:embed/>
                </p:oleObj>
              </mc:Choice>
              <mc:Fallback>
                <p:oleObj name="Equation" r:id="rId7" imgW="4305300" imgH="10414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765175"/>
                        <a:ext cx="43053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5" name="Text Box 11"/>
          <p:cNvSpPr txBox="1">
            <a:spLocks noChangeArrowheads="1"/>
          </p:cNvSpPr>
          <p:nvPr/>
        </p:nvSpPr>
        <p:spPr bwMode="auto">
          <a:xfrm>
            <a:off x="663575" y="1917700"/>
            <a:ext cx="89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从而</a:t>
            </a:r>
          </a:p>
        </p:txBody>
      </p:sp>
      <p:graphicFrame>
        <p:nvGraphicFramePr>
          <p:cNvPr id="36876" name="Object 12"/>
          <p:cNvGraphicFramePr>
            <a:graphicFrameLocks noChangeAspect="1"/>
          </p:cNvGraphicFramePr>
          <p:nvPr/>
        </p:nvGraphicFramePr>
        <p:xfrm>
          <a:off x="1524000" y="1966913"/>
          <a:ext cx="2133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6" name="Equation" r:id="rId9" imgW="2133600" imgH="469900" progId="Equation.DSMT4">
                  <p:embed/>
                </p:oleObj>
              </mc:Choice>
              <mc:Fallback>
                <p:oleObj name="Equation" r:id="rId9" imgW="2133600" imgH="4699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966913"/>
                        <a:ext cx="21336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7" name="Text Box 13"/>
          <p:cNvSpPr txBox="1">
            <a:spLocks noChangeArrowheads="1"/>
          </p:cNvSpPr>
          <p:nvPr/>
        </p:nvSpPr>
        <p:spPr bwMode="auto">
          <a:xfrm>
            <a:off x="3767138" y="1917700"/>
            <a:ext cx="1428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为通解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.</a:t>
            </a:r>
          </a:p>
        </p:txBody>
      </p:sp>
      <p:sp>
        <p:nvSpPr>
          <p:cNvPr id="36878" name="Text Box 14"/>
          <p:cNvSpPr txBox="1">
            <a:spLocks noChangeArrowheads="1"/>
          </p:cNvSpPr>
          <p:nvPr/>
        </p:nvSpPr>
        <p:spPr bwMode="auto">
          <a:xfrm>
            <a:off x="735013" y="2871788"/>
            <a:ext cx="2673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又有初始条件得</a:t>
            </a:r>
          </a:p>
        </p:txBody>
      </p:sp>
      <p:graphicFrame>
        <p:nvGraphicFramePr>
          <p:cNvPr id="36879" name="Object 15"/>
          <p:cNvGraphicFramePr>
            <a:graphicFrameLocks noChangeAspect="1"/>
          </p:cNvGraphicFramePr>
          <p:nvPr/>
        </p:nvGraphicFramePr>
        <p:xfrm>
          <a:off x="3348038" y="2924175"/>
          <a:ext cx="34036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7" name="Equation" r:id="rId11" imgW="3403600" imgH="1066800" progId="Equation.DSMT4">
                  <p:embed/>
                </p:oleObj>
              </mc:Choice>
              <mc:Fallback>
                <p:oleObj name="Equation" r:id="rId11" imgW="3403600" imgH="10668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2924175"/>
                        <a:ext cx="34036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80" name="Text Box 16"/>
          <p:cNvSpPr txBox="1">
            <a:spLocks noChangeArrowheads="1"/>
          </p:cNvSpPr>
          <p:nvPr/>
        </p:nvSpPr>
        <p:spPr bwMode="auto">
          <a:xfrm>
            <a:off x="808038" y="4384675"/>
            <a:ext cx="2317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则所求特解为</a:t>
            </a:r>
          </a:p>
        </p:txBody>
      </p:sp>
      <p:graphicFrame>
        <p:nvGraphicFramePr>
          <p:cNvPr id="36881" name="Object 17"/>
          <p:cNvGraphicFramePr>
            <a:graphicFrameLocks noChangeAspect="1"/>
          </p:cNvGraphicFramePr>
          <p:nvPr/>
        </p:nvGraphicFramePr>
        <p:xfrm>
          <a:off x="3282950" y="4414838"/>
          <a:ext cx="1930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8" name="Equation" r:id="rId13" imgW="1930400" imgH="457200" progId="Equation.DSMT4">
                  <p:embed/>
                </p:oleObj>
              </mc:Choice>
              <mc:Fallback>
                <p:oleObj name="Equation" r:id="rId13" imgW="1930400" imgH="4572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950" y="4414838"/>
                        <a:ext cx="1930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82" name="Text Box 18"/>
          <p:cNvSpPr txBox="1">
            <a:spLocks noChangeArrowheads="1"/>
          </p:cNvSpPr>
          <p:nvPr/>
        </p:nvSpPr>
        <p:spPr bwMode="auto">
          <a:xfrm>
            <a:off x="519113" y="5032375"/>
            <a:ext cx="34004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6.</a:t>
            </a:r>
            <a:r>
              <a:rPr lang="zh-CN" altLang="en-US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积分曲线与方向场</a:t>
            </a:r>
          </a:p>
        </p:txBody>
      </p:sp>
      <p:sp>
        <p:nvSpPr>
          <p:cNvPr id="36883" name="Text Box 19"/>
          <p:cNvSpPr txBox="1">
            <a:spLocks noChangeArrowheads="1"/>
          </p:cNvSpPr>
          <p:nvPr/>
        </p:nvSpPr>
        <p:spPr bwMode="auto">
          <a:xfrm>
            <a:off x="950913" y="5680075"/>
            <a:ext cx="2317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一阶微分方程</a:t>
            </a:r>
          </a:p>
        </p:txBody>
      </p:sp>
      <p:graphicFrame>
        <p:nvGraphicFramePr>
          <p:cNvPr id="36884" name="Object 20"/>
          <p:cNvGraphicFramePr>
            <a:graphicFrameLocks noChangeAspect="1"/>
          </p:cNvGraphicFramePr>
          <p:nvPr/>
        </p:nvGraphicFramePr>
        <p:xfrm>
          <a:off x="3348038" y="5805488"/>
          <a:ext cx="1701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9" name="Equation" r:id="rId15" imgW="1701800" imgH="393700" progId="Equation.DSMT4">
                  <p:embed/>
                </p:oleObj>
              </mc:Choice>
              <mc:Fallback>
                <p:oleObj name="Equation" r:id="rId15" imgW="1701800" imgH="3937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5805488"/>
                        <a:ext cx="17018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85" name="Text Box 21"/>
          <p:cNvSpPr txBox="1">
            <a:spLocks noChangeArrowheads="1"/>
          </p:cNvSpPr>
          <p:nvPr/>
        </p:nvSpPr>
        <p:spPr bwMode="auto">
          <a:xfrm>
            <a:off x="5127625" y="5680075"/>
            <a:ext cx="89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的解</a:t>
            </a:r>
          </a:p>
        </p:txBody>
      </p:sp>
      <p:graphicFrame>
        <p:nvGraphicFramePr>
          <p:cNvPr id="36886" name="Object 22"/>
          <p:cNvGraphicFramePr>
            <a:graphicFrameLocks noChangeAspect="1"/>
          </p:cNvGraphicFramePr>
          <p:nvPr/>
        </p:nvGraphicFramePr>
        <p:xfrm>
          <a:off x="6011863" y="5805488"/>
          <a:ext cx="1257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0" name="Equation" r:id="rId17" imgW="1256755" imgH="393529" progId="Equation.DSMT4">
                  <p:embed/>
                </p:oleObj>
              </mc:Choice>
              <mc:Fallback>
                <p:oleObj name="Equation" r:id="rId17" imgW="1256755" imgH="393529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5805488"/>
                        <a:ext cx="1257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87" name="Text Box 23"/>
          <p:cNvSpPr txBox="1">
            <a:spLocks noChangeArrowheads="1"/>
          </p:cNvSpPr>
          <p:nvPr/>
        </p:nvSpPr>
        <p:spPr bwMode="auto">
          <a:xfrm>
            <a:off x="7432675" y="5680075"/>
            <a:ext cx="1428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在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xoy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平</a:t>
            </a:r>
          </a:p>
        </p:txBody>
      </p:sp>
      <p:sp>
        <p:nvSpPr>
          <p:cNvPr id="36888" name="Text Box 24"/>
          <p:cNvSpPr txBox="1">
            <a:spLocks noChangeArrowheads="1"/>
          </p:cNvSpPr>
          <p:nvPr/>
        </p:nvSpPr>
        <p:spPr bwMode="auto">
          <a:xfrm>
            <a:off x="592138" y="6256338"/>
            <a:ext cx="6762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面上所表示的曲线称为该方程的</a:t>
            </a:r>
            <a:r>
              <a:rPr lang="zh-CN" altLang="en-US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积分曲线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6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6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6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6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6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6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6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6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6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/>
      <p:bldP spid="36870" grpId="0"/>
      <p:bldP spid="36872" grpId="0"/>
      <p:bldP spid="36873" grpId="0"/>
      <p:bldP spid="36875" grpId="0"/>
      <p:bldP spid="36877" grpId="0"/>
      <p:bldP spid="36878" grpId="0"/>
      <p:bldP spid="36880" grpId="0"/>
      <p:bldP spid="36882" grpId="0"/>
      <p:bldP spid="36883" grpId="0"/>
      <p:bldP spid="36885" grpId="0"/>
      <p:bldP spid="36887" grpId="0"/>
      <p:bldP spid="3688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447675" y="101600"/>
            <a:ext cx="89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通解</a:t>
            </a:r>
          </a:p>
        </p:txBody>
      </p:sp>
      <p:graphicFrame>
        <p:nvGraphicFramePr>
          <p:cNvPr id="37893" name="Object 5"/>
          <p:cNvGraphicFramePr>
            <a:graphicFrameLocks noChangeAspect="1"/>
          </p:cNvGraphicFramePr>
          <p:nvPr/>
        </p:nvGraphicFramePr>
        <p:xfrm>
          <a:off x="1476375" y="227013"/>
          <a:ext cx="1536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0" name="Equation" r:id="rId3" imgW="1536033" imgH="393529" progId="Equation.DSMT4">
                  <p:embed/>
                </p:oleObj>
              </mc:Choice>
              <mc:Fallback>
                <p:oleObj name="Equation" r:id="rId3" imgW="1536033" imgH="393529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27013"/>
                        <a:ext cx="1536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4" name="Text Box 6"/>
          <p:cNvSpPr txBox="1">
            <a:spLocks noChangeArrowheads="1"/>
          </p:cNvSpPr>
          <p:nvPr/>
        </p:nvSpPr>
        <p:spPr bwMode="auto">
          <a:xfrm>
            <a:off x="3040063" y="80963"/>
            <a:ext cx="4629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表示一族积分曲线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满足条件</a:t>
            </a:r>
          </a:p>
        </p:txBody>
      </p:sp>
      <p:graphicFrame>
        <p:nvGraphicFramePr>
          <p:cNvPr id="37895" name="Object 7"/>
          <p:cNvGraphicFramePr>
            <a:graphicFrameLocks noChangeAspect="1"/>
          </p:cNvGraphicFramePr>
          <p:nvPr/>
        </p:nvGraphicFramePr>
        <p:xfrm>
          <a:off x="7524750" y="188913"/>
          <a:ext cx="1447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1" name="Equation" r:id="rId5" imgW="1447800" imgH="431800" progId="Equation.DSMT4">
                  <p:embed/>
                </p:oleObj>
              </mc:Choice>
              <mc:Fallback>
                <p:oleObj name="Equation" r:id="rId5" imgW="1447800" imgH="431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188913"/>
                        <a:ext cx="1447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6" name="Text Box 8"/>
          <p:cNvSpPr txBox="1">
            <a:spLocks noChangeArrowheads="1"/>
          </p:cNvSpPr>
          <p:nvPr/>
        </p:nvSpPr>
        <p:spPr bwMode="auto">
          <a:xfrm>
            <a:off x="447675" y="749300"/>
            <a:ext cx="1250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的特解</a:t>
            </a:r>
          </a:p>
        </p:txBody>
      </p:sp>
      <p:graphicFrame>
        <p:nvGraphicFramePr>
          <p:cNvPr id="37897" name="Object 9"/>
          <p:cNvGraphicFramePr>
            <a:graphicFrameLocks noChangeAspect="1"/>
          </p:cNvGraphicFramePr>
          <p:nvPr/>
        </p:nvGraphicFramePr>
        <p:xfrm>
          <a:off x="1979613" y="836613"/>
          <a:ext cx="2133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2" name="Equation" r:id="rId7" imgW="2133600" imgH="431800" progId="Equation.DSMT4">
                  <p:embed/>
                </p:oleObj>
              </mc:Choice>
              <mc:Fallback>
                <p:oleObj name="Equation" r:id="rId7" imgW="2133600" imgH="431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836613"/>
                        <a:ext cx="2133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8" name="Text Box 10"/>
          <p:cNvSpPr txBox="1">
            <a:spLocks noChangeArrowheads="1"/>
          </p:cNvSpPr>
          <p:nvPr/>
        </p:nvSpPr>
        <p:spPr bwMode="auto">
          <a:xfrm>
            <a:off x="4119563" y="749300"/>
            <a:ext cx="1250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为过点</a:t>
            </a:r>
          </a:p>
        </p:txBody>
      </p:sp>
      <p:graphicFrame>
        <p:nvGraphicFramePr>
          <p:cNvPr id="37899" name="Object 11"/>
          <p:cNvGraphicFramePr>
            <a:graphicFrameLocks noChangeAspect="1"/>
          </p:cNvGraphicFramePr>
          <p:nvPr/>
        </p:nvGraphicFramePr>
        <p:xfrm>
          <a:off x="5292725" y="836613"/>
          <a:ext cx="1028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3" name="Equation" r:id="rId9" imgW="1028254" imgH="431613" progId="Equation.DSMT4">
                  <p:embed/>
                </p:oleObj>
              </mc:Choice>
              <mc:Fallback>
                <p:oleObj name="Equation" r:id="rId9" imgW="1028254" imgH="431613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836613"/>
                        <a:ext cx="10287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0" name="Text Box 12"/>
          <p:cNvSpPr txBox="1">
            <a:spLocks noChangeArrowheads="1"/>
          </p:cNvSpPr>
          <p:nvPr/>
        </p:nvSpPr>
        <p:spPr bwMode="auto">
          <a:xfrm>
            <a:off x="6351588" y="728663"/>
            <a:ext cx="2139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的积分曲线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.</a:t>
            </a:r>
          </a:p>
        </p:txBody>
      </p:sp>
      <p:sp>
        <p:nvSpPr>
          <p:cNvPr id="37901" name="Text Box 13"/>
          <p:cNvSpPr txBox="1">
            <a:spLocks noChangeArrowheads="1"/>
          </p:cNvSpPr>
          <p:nvPr/>
        </p:nvSpPr>
        <p:spPr bwMode="auto">
          <a:xfrm>
            <a:off x="447675" y="1452563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用</a:t>
            </a:r>
          </a:p>
        </p:txBody>
      </p:sp>
      <p:graphicFrame>
        <p:nvGraphicFramePr>
          <p:cNvPr id="37902" name="Object 14"/>
          <p:cNvGraphicFramePr>
            <a:graphicFrameLocks noChangeAspect="1"/>
          </p:cNvGraphicFramePr>
          <p:nvPr/>
        </p:nvGraphicFramePr>
        <p:xfrm>
          <a:off x="1187450" y="1557338"/>
          <a:ext cx="1041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4" name="Equation" r:id="rId11" imgW="1040948" imgH="393529" progId="Equation.DSMT4">
                  <p:embed/>
                </p:oleObj>
              </mc:Choice>
              <mc:Fallback>
                <p:oleObj name="Equation" r:id="rId11" imgW="1040948" imgH="393529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557338"/>
                        <a:ext cx="10414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3" name="Text Box 15"/>
          <p:cNvSpPr txBox="1">
            <a:spLocks noChangeArrowheads="1"/>
          </p:cNvSpPr>
          <p:nvPr/>
        </p:nvSpPr>
        <p:spPr bwMode="auto">
          <a:xfrm>
            <a:off x="2535238" y="1431925"/>
            <a:ext cx="6584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在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oxy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平面某区域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D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上定义过各点的小线段</a:t>
            </a:r>
          </a:p>
        </p:txBody>
      </p:sp>
      <p:sp>
        <p:nvSpPr>
          <p:cNvPr id="37904" name="Text Box 16"/>
          <p:cNvSpPr txBox="1">
            <a:spLocks noChangeArrowheads="1"/>
          </p:cNvSpPr>
          <p:nvPr/>
        </p:nvSpPr>
        <p:spPr bwMode="auto">
          <a:xfrm>
            <a:off x="447675" y="2152650"/>
            <a:ext cx="5518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的斜率方向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这样的区域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D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称为方程</a:t>
            </a:r>
          </a:p>
        </p:txBody>
      </p:sp>
      <p:graphicFrame>
        <p:nvGraphicFramePr>
          <p:cNvPr id="37905" name="Object 17"/>
          <p:cNvGraphicFramePr>
            <a:graphicFrameLocks noChangeAspect="1"/>
          </p:cNvGraphicFramePr>
          <p:nvPr/>
        </p:nvGraphicFramePr>
        <p:xfrm>
          <a:off x="5940425" y="2276475"/>
          <a:ext cx="1701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5" name="Equation" r:id="rId13" imgW="1701800" imgH="393700" progId="Equation.DSMT4">
                  <p:embed/>
                </p:oleObj>
              </mc:Choice>
              <mc:Fallback>
                <p:oleObj name="Equation" r:id="rId13" imgW="1701800" imgH="3937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2276475"/>
                        <a:ext cx="17018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6" name="Text Box 18"/>
          <p:cNvSpPr txBox="1">
            <a:spLocks noChangeArrowheads="1"/>
          </p:cNvSpPr>
          <p:nvPr/>
        </p:nvSpPr>
        <p:spPr bwMode="auto">
          <a:xfrm>
            <a:off x="7648575" y="2151063"/>
            <a:ext cx="1250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所定义</a:t>
            </a:r>
          </a:p>
        </p:txBody>
      </p:sp>
      <p:sp>
        <p:nvSpPr>
          <p:cNvPr id="37907" name="Text Box 19"/>
          <p:cNvSpPr txBox="1">
            <a:spLocks noChangeArrowheads="1"/>
          </p:cNvSpPr>
          <p:nvPr/>
        </p:nvSpPr>
        <p:spPr bwMode="auto">
          <a:xfrm>
            <a:off x="447675" y="2871788"/>
            <a:ext cx="8185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en-US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方向场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.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方向场中方向相同的曲线称为等斜线或等</a:t>
            </a:r>
          </a:p>
        </p:txBody>
      </p:sp>
      <p:sp>
        <p:nvSpPr>
          <p:cNvPr id="37908" name="Text Box 20"/>
          <p:cNvSpPr txBox="1">
            <a:spLocks noChangeArrowheads="1"/>
          </p:cNvSpPr>
          <p:nvPr/>
        </p:nvSpPr>
        <p:spPr bwMode="auto">
          <a:xfrm>
            <a:off x="447675" y="3592513"/>
            <a:ext cx="1428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倾斜线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.</a:t>
            </a:r>
          </a:p>
        </p:txBody>
      </p:sp>
      <p:sp>
        <p:nvSpPr>
          <p:cNvPr id="37909" name="Text Box 21"/>
          <p:cNvSpPr txBox="1">
            <a:spLocks noChangeArrowheads="1"/>
          </p:cNvSpPr>
          <p:nvPr/>
        </p:nvSpPr>
        <p:spPr bwMode="auto">
          <a:xfrm>
            <a:off x="519113" y="4311650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b="1">
              <a:solidFill>
                <a:srgbClr val="FF33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7910" name="Text Box 22"/>
          <p:cNvSpPr txBox="1">
            <a:spLocks noChangeArrowheads="1"/>
          </p:cNvSpPr>
          <p:nvPr/>
        </p:nvSpPr>
        <p:spPr bwMode="auto">
          <a:xfrm>
            <a:off x="447675" y="5032375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7911" name="Text Box 23"/>
          <p:cNvSpPr txBox="1">
            <a:spLocks noChangeArrowheads="1"/>
          </p:cNvSpPr>
          <p:nvPr/>
        </p:nvSpPr>
        <p:spPr bwMode="auto">
          <a:xfrm>
            <a:off x="447675" y="5753100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7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7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7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7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7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7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2" grpId="0"/>
      <p:bldP spid="37894" grpId="0"/>
      <p:bldP spid="37896" grpId="0"/>
      <p:bldP spid="37898" grpId="0"/>
      <p:bldP spid="37900" grpId="0"/>
      <p:bldP spid="37901" grpId="0"/>
      <p:bldP spid="37903" grpId="0"/>
      <p:bldP spid="37904" grpId="0"/>
      <p:bldP spid="37906" grpId="0"/>
      <p:bldP spid="37907" grpId="0"/>
      <p:bldP spid="37908" grpId="0"/>
      <p:bldP spid="37909" grpId="0"/>
      <p:bldP spid="37910" grpId="0"/>
      <p:bldP spid="379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箭头连接符 2"/>
          <p:cNvCxnSpPr/>
          <p:nvPr/>
        </p:nvCxnSpPr>
        <p:spPr>
          <a:xfrm>
            <a:off x="5508625" y="3068638"/>
            <a:ext cx="23399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6588125" y="1773238"/>
            <a:ext cx="0" cy="23034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227763" y="2708275"/>
            <a:ext cx="720725" cy="720725"/>
          </a:xfrm>
          <a:prstGeom prst="ellipse">
            <a:avLst/>
          </a:prstGeom>
          <a:noFill/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867400" y="2349500"/>
            <a:ext cx="1441450" cy="1439863"/>
          </a:xfrm>
          <a:prstGeom prst="ellipse">
            <a:avLst/>
          </a:prstGeom>
          <a:noFill/>
          <a:ln w="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5973763" y="3490913"/>
            <a:ext cx="149225" cy="174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2" idx="7"/>
          </p:cNvCxnSpPr>
          <p:nvPr/>
        </p:nvCxnSpPr>
        <p:spPr>
          <a:xfrm flipH="1" flipV="1">
            <a:off x="6948488" y="2420938"/>
            <a:ext cx="149225" cy="138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2" idx="0"/>
          </p:cNvCxnSpPr>
          <p:nvPr/>
        </p:nvCxnSpPr>
        <p:spPr>
          <a:xfrm flipH="1">
            <a:off x="6443663" y="2349500"/>
            <a:ext cx="1444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2" idx="1"/>
          </p:cNvCxnSpPr>
          <p:nvPr/>
        </p:nvCxnSpPr>
        <p:spPr>
          <a:xfrm flipH="1">
            <a:off x="5940425" y="2559050"/>
            <a:ext cx="138113" cy="149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2" idx="2"/>
          </p:cNvCxnSpPr>
          <p:nvPr/>
        </p:nvCxnSpPr>
        <p:spPr>
          <a:xfrm>
            <a:off x="5867400" y="3068638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2" idx="4"/>
          </p:cNvCxnSpPr>
          <p:nvPr/>
        </p:nvCxnSpPr>
        <p:spPr>
          <a:xfrm>
            <a:off x="6588125" y="3789363"/>
            <a:ext cx="28733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V="1">
            <a:off x="7097713" y="3490913"/>
            <a:ext cx="104775" cy="1111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12" idx="6"/>
          </p:cNvCxnSpPr>
          <p:nvPr/>
        </p:nvCxnSpPr>
        <p:spPr>
          <a:xfrm flipV="1">
            <a:off x="7308850" y="2852738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10" idx="6"/>
          </p:cNvCxnSpPr>
          <p:nvPr/>
        </p:nvCxnSpPr>
        <p:spPr>
          <a:xfrm flipV="1">
            <a:off x="6948488" y="2924175"/>
            <a:ext cx="0" cy="1444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10" idx="0"/>
          </p:cNvCxnSpPr>
          <p:nvPr/>
        </p:nvCxnSpPr>
        <p:spPr>
          <a:xfrm flipH="1">
            <a:off x="6443663" y="2708275"/>
            <a:ext cx="1444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10" idx="2"/>
          </p:cNvCxnSpPr>
          <p:nvPr/>
        </p:nvCxnSpPr>
        <p:spPr>
          <a:xfrm>
            <a:off x="6227763" y="3068638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0" idx="4"/>
          </p:cNvCxnSpPr>
          <p:nvPr/>
        </p:nvCxnSpPr>
        <p:spPr>
          <a:xfrm>
            <a:off x="6588125" y="3429000"/>
            <a:ext cx="1444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10" idx="7"/>
          </p:cNvCxnSpPr>
          <p:nvPr/>
        </p:nvCxnSpPr>
        <p:spPr>
          <a:xfrm flipH="1" flipV="1">
            <a:off x="6732588" y="2708275"/>
            <a:ext cx="109537" cy="1063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10" idx="1"/>
          </p:cNvCxnSpPr>
          <p:nvPr/>
        </p:nvCxnSpPr>
        <p:spPr>
          <a:xfrm flipH="1">
            <a:off x="6227763" y="2814638"/>
            <a:ext cx="106362" cy="1095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10" idx="3"/>
          </p:cNvCxnSpPr>
          <p:nvPr/>
        </p:nvCxnSpPr>
        <p:spPr>
          <a:xfrm>
            <a:off x="6334125" y="3324225"/>
            <a:ext cx="109538" cy="1047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10" idx="5"/>
          </p:cNvCxnSpPr>
          <p:nvPr/>
        </p:nvCxnSpPr>
        <p:spPr>
          <a:xfrm flipV="1">
            <a:off x="6842125" y="3176588"/>
            <a:ext cx="106363" cy="147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46" name="Picture 2" descr="https://iknow-pic.cdn.bcebos.com/838ba61ea8d3fd1f80217d0c384e251f95ca5fd8?x-bce-process=image/resize,m_lfit,w_600,h_800,limit_1">
            <a:hlinkClick r:id="rId3" tooltip="点击查看大图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125538"/>
            <a:ext cx="3311525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647" name="对象 70"/>
          <p:cNvGraphicFramePr>
            <a:graphicFrameLocks noChangeAspect="1"/>
          </p:cNvGraphicFramePr>
          <p:nvPr/>
        </p:nvGraphicFramePr>
        <p:xfrm>
          <a:off x="6203950" y="706438"/>
          <a:ext cx="893763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7" name="Equation" r:id="rId5" imgW="583947" imgH="418918" progId="Equation.DSMT4">
                  <p:embed/>
                </p:oleObj>
              </mc:Choice>
              <mc:Fallback>
                <p:oleObj name="Equation" r:id="rId5" imgW="583947" imgH="418918" progId="Equation.DSMT4">
                  <p:embed/>
                  <p:pic>
                    <p:nvPicPr>
                      <p:cNvPr id="0" name="对象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3950" y="706438"/>
                        <a:ext cx="893763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8" name="对象 71"/>
          <p:cNvGraphicFramePr>
            <a:graphicFrameLocks noChangeAspect="1"/>
          </p:cNvGraphicFramePr>
          <p:nvPr/>
        </p:nvGraphicFramePr>
        <p:xfrm>
          <a:off x="7004050" y="1495425"/>
          <a:ext cx="93663" cy="5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8" name="Equation" r:id="rId7" imgW="139579" imgH="164957" progId="Equation.DSMT4">
                  <p:embed/>
                </p:oleObj>
              </mc:Choice>
              <mc:Fallback>
                <p:oleObj name="Equation" r:id="rId7" imgW="139579" imgH="164957" progId="Equation.DSMT4">
                  <p:embed/>
                  <p:pic>
                    <p:nvPicPr>
                      <p:cNvPr id="0" name="对象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4050" y="1495425"/>
                        <a:ext cx="93663" cy="5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9" name="对象 72"/>
          <p:cNvGraphicFramePr>
            <a:graphicFrameLocks noChangeAspect="1"/>
          </p:cNvGraphicFramePr>
          <p:nvPr/>
        </p:nvGraphicFramePr>
        <p:xfrm>
          <a:off x="6667500" y="1693863"/>
          <a:ext cx="215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9" name="Equation" r:id="rId9" imgW="215619" imgH="266353" progId="Equation.DSMT4">
                  <p:embed/>
                </p:oleObj>
              </mc:Choice>
              <mc:Fallback>
                <p:oleObj name="Equation" r:id="rId9" imgW="215619" imgH="266353" progId="Equation.DSMT4">
                  <p:embed/>
                  <p:pic>
                    <p:nvPicPr>
                      <p:cNvPr id="0" name="对象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0" y="1693863"/>
                        <a:ext cx="2159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50" name="对象 73"/>
          <p:cNvGraphicFramePr>
            <a:graphicFrameLocks noChangeAspect="1"/>
          </p:cNvGraphicFramePr>
          <p:nvPr/>
        </p:nvGraphicFramePr>
        <p:xfrm>
          <a:off x="7905750" y="3041650"/>
          <a:ext cx="190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0" name="Equation" r:id="rId11" imgW="190417" imgH="203112" progId="Equation.DSMT4">
                  <p:embed/>
                </p:oleObj>
              </mc:Choice>
              <mc:Fallback>
                <p:oleObj name="Equation" r:id="rId11" imgW="190417" imgH="203112" progId="Equation.DSMT4">
                  <p:embed/>
                  <p:pic>
                    <p:nvPicPr>
                      <p:cNvPr id="0" name="对象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0" y="3041650"/>
                        <a:ext cx="190500" cy="20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51" name="对象 74"/>
          <p:cNvGraphicFramePr>
            <a:graphicFrameLocks noChangeAspect="1"/>
          </p:cNvGraphicFramePr>
          <p:nvPr/>
        </p:nvGraphicFramePr>
        <p:xfrm>
          <a:off x="6421438" y="3032125"/>
          <a:ext cx="190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1" name="Equation" r:id="rId13" imgW="190417" imgH="203112" progId="Equation.DSMT4">
                  <p:embed/>
                </p:oleObj>
              </mc:Choice>
              <mc:Fallback>
                <p:oleObj name="Equation" r:id="rId13" imgW="190417" imgH="203112" progId="Equation.DSMT4">
                  <p:embed/>
                  <p:pic>
                    <p:nvPicPr>
                      <p:cNvPr id="0" name="对象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1438" y="3032125"/>
                        <a:ext cx="190500" cy="20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5"/>
          <p:cNvSpPr txBox="1">
            <a:spLocks noChangeArrowheads="1"/>
          </p:cNvSpPr>
          <p:nvPr/>
        </p:nvSpPr>
        <p:spPr bwMode="auto">
          <a:xfrm>
            <a:off x="1619250" y="357188"/>
            <a:ext cx="61595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第二章 一阶微分方程的初等解法</a:t>
            </a:r>
          </a:p>
          <a:p>
            <a:pPr eaLnBrk="1" hangingPunct="1"/>
            <a:endParaRPr kumimoji="1" lang="en-US" altLang="zh-CN" b="1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974725" y="1239838"/>
            <a:ext cx="6648450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本章主要介绍了利用积分的方法来求解几种特殊</a:t>
            </a:r>
          </a:p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类型的一阶微分方程</a:t>
            </a:r>
            <a:r>
              <a:rPr kumimoji="1" lang="en-US" altLang="zh-CN" sz="2400">
                <a:latin typeface="楷体" pitchFamily="49" charset="-122"/>
                <a:ea typeface="楷体" pitchFamily="49" charset="-122"/>
              </a:rPr>
              <a:t>.</a:t>
            </a:r>
            <a:endParaRPr kumimoji="1" lang="zh-CN" altLang="en-US" sz="240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974725" y="2276475"/>
            <a:ext cx="57245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学习要求：</a:t>
            </a:r>
            <a:r>
              <a:rPr kumimoji="1" lang="zh-CN" altLang="en-US" sz="2400">
                <a:solidFill>
                  <a:schemeClr val="accent2"/>
                </a:solidFill>
                <a:latin typeface="楷体" pitchFamily="49" charset="-122"/>
                <a:ea typeface="楷体" pitchFamily="49" charset="-122"/>
              </a:rPr>
              <a:t>正确判别方程类型，熟练求解</a:t>
            </a:r>
          </a:p>
        </p:txBody>
      </p:sp>
      <p:sp>
        <p:nvSpPr>
          <p:cNvPr id="2057" name="Text Box 9"/>
          <p:cNvSpPr txBox="1">
            <a:spLocks noChangeArrowheads="1"/>
          </p:cNvSpPr>
          <p:nvPr/>
        </p:nvSpPr>
        <p:spPr bwMode="auto">
          <a:xfrm>
            <a:off x="974725" y="2997200"/>
            <a:ext cx="3552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一阶微分方程的一般式</a:t>
            </a:r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：</a:t>
            </a:r>
          </a:p>
        </p:txBody>
      </p:sp>
      <p:graphicFrame>
        <p:nvGraphicFramePr>
          <p:cNvPr id="2058" name="Object 10"/>
          <p:cNvGraphicFramePr>
            <a:graphicFrameLocks noChangeAspect="1"/>
          </p:cNvGraphicFramePr>
          <p:nvPr/>
        </p:nvGraphicFramePr>
        <p:xfrm>
          <a:off x="3492500" y="3716338"/>
          <a:ext cx="2082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9" name="Equation" r:id="rId3" imgW="2082800" imgH="393700" progId="Equation.3">
                  <p:embed/>
                </p:oleObj>
              </mc:Choice>
              <mc:Fallback>
                <p:oleObj name="Equation" r:id="rId3" imgW="2082800" imgH="3937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3716338"/>
                        <a:ext cx="20828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9" name="Text Box 11"/>
          <p:cNvSpPr txBox="1">
            <a:spLocks noChangeArrowheads="1"/>
          </p:cNvSpPr>
          <p:nvPr/>
        </p:nvSpPr>
        <p:spPr bwMode="auto">
          <a:xfrm>
            <a:off x="974725" y="4005263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或</a:t>
            </a:r>
          </a:p>
        </p:txBody>
      </p:sp>
      <p:graphicFrame>
        <p:nvGraphicFramePr>
          <p:cNvPr id="2061" name="Object 13"/>
          <p:cNvGraphicFramePr>
            <a:graphicFrameLocks noChangeAspect="1"/>
          </p:cNvGraphicFramePr>
          <p:nvPr/>
        </p:nvGraphicFramePr>
        <p:xfrm>
          <a:off x="2411413" y="4581525"/>
          <a:ext cx="3784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0" name="Equation" r:id="rId5" imgW="3784600" imgH="393700" progId="Equation.3">
                  <p:embed/>
                </p:oleObj>
              </mc:Choice>
              <mc:Fallback>
                <p:oleObj name="Equation" r:id="rId5" imgW="3784600" imgH="3937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4581525"/>
                        <a:ext cx="3784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2" name="Text Box 14"/>
          <p:cNvSpPr txBox="1">
            <a:spLocks noChangeArrowheads="1"/>
          </p:cNvSpPr>
          <p:nvPr/>
        </p:nvSpPr>
        <p:spPr bwMode="auto">
          <a:xfrm>
            <a:off x="1023938" y="5373688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或</a:t>
            </a:r>
          </a:p>
        </p:txBody>
      </p:sp>
      <p:graphicFrame>
        <p:nvGraphicFramePr>
          <p:cNvPr id="2063" name="Object 15"/>
          <p:cNvGraphicFramePr>
            <a:graphicFrameLocks noChangeAspect="1"/>
          </p:cNvGraphicFramePr>
          <p:nvPr/>
        </p:nvGraphicFramePr>
        <p:xfrm>
          <a:off x="3203575" y="5661025"/>
          <a:ext cx="1562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1" name="公式" r:id="rId7" imgW="1562100" imgH="368300" progId="Equation.3">
                  <p:embed/>
                </p:oleObj>
              </mc:Choice>
              <mc:Fallback>
                <p:oleObj name="公式" r:id="rId7" imgW="1562100" imgH="3683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5661025"/>
                        <a:ext cx="15621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4" name="AutoShape 16"/>
          <p:cNvSpPr>
            <a:spLocks/>
          </p:cNvSpPr>
          <p:nvPr/>
        </p:nvSpPr>
        <p:spPr bwMode="auto">
          <a:xfrm>
            <a:off x="6227763" y="4772025"/>
            <a:ext cx="152400" cy="914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2066" name="Object 18"/>
          <p:cNvGraphicFramePr>
            <a:graphicFrameLocks noChangeAspect="1"/>
          </p:cNvGraphicFramePr>
          <p:nvPr/>
        </p:nvGraphicFramePr>
        <p:xfrm>
          <a:off x="6596063" y="5108575"/>
          <a:ext cx="368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2" name="公式" r:id="rId9" imgW="368300" imgH="241300" progId="Equation.3">
                  <p:embed/>
                </p:oleObj>
              </mc:Choice>
              <mc:Fallback>
                <p:oleObj name="公式" r:id="rId9" imgW="368300" imgH="2413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6063" y="5108575"/>
                        <a:ext cx="3683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7" name="Text Box 19"/>
          <p:cNvSpPr txBox="1">
            <a:spLocks noChangeArrowheads="1"/>
          </p:cNvSpPr>
          <p:nvPr/>
        </p:nvSpPr>
        <p:spPr bwMode="auto">
          <a:xfrm>
            <a:off x="6970713" y="5000625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一阶显式方程</a:t>
            </a:r>
          </a:p>
        </p:txBody>
      </p:sp>
      <p:graphicFrame>
        <p:nvGraphicFramePr>
          <p:cNvPr id="2068" name="Object 20"/>
          <p:cNvGraphicFramePr>
            <a:graphicFrameLocks noChangeAspect="1"/>
          </p:cNvGraphicFramePr>
          <p:nvPr/>
        </p:nvGraphicFramePr>
        <p:xfrm>
          <a:off x="5580063" y="3789363"/>
          <a:ext cx="368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3" name="公式" r:id="rId11" imgW="368300" imgH="241300" progId="Equation.3">
                  <p:embed/>
                </p:oleObj>
              </mc:Choice>
              <mc:Fallback>
                <p:oleObj name="公式" r:id="rId11" imgW="368300" imgH="2413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3789363"/>
                        <a:ext cx="3683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9" name="Text Box 21"/>
          <p:cNvSpPr txBox="1">
            <a:spLocks noChangeArrowheads="1"/>
          </p:cNvSpPr>
          <p:nvPr/>
        </p:nvSpPr>
        <p:spPr bwMode="auto">
          <a:xfrm>
            <a:off x="5992813" y="3644900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一阶隐式方程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5" grpId="0"/>
      <p:bldP spid="2056" grpId="0"/>
      <p:bldP spid="2059" grpId="0"/>
      <p:bldP spid="2062" grpId="0"/>
      <p:bldP spid="2067" grpId="0"/>
      <p:bldP spid="206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3981450" y="1795463"/>
          <a:ext cx="21463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8" name="公式" r:id="rId3" imgW="2009945" imgH="695415" progId="Equation.3">
                  <p:embed/>
                </p:oleObj>
              </mc:Choice>
              <mc:Fallback>
                <p:oleObj name="公式" r:id="rId3" imgW="2009945" imgH="69541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1450" y="1795463"/>
                        <a:ext cx="21463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1049338" y="4830763"/>
            <a:ext cx="29511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solidFill>
                  <a:schemeClr val="tx2"/>
                </a:solidFill>
                <a:latin typeface="楷体" pitchFamily="49" charset="-122"/>
                <a:ea typeface="楷体" pitchFamily="49" charset="-122"/>
              </a:rPr>
              <a:t>步骤</a:t>
            </a:r>
            <a:r>
              <a:rPr kumimoji="1" lang="en-US" altLang="zh-CN">
                <a:solidFill>
                  <a:schemeClr val="tx2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kumimoji="1" lang="zh-CN" altLang="en-US">
                <a:latin typeface="楷体" pitchFamily="49" charset="-122"/>
                <a:ea typeface="楷体" pitchFamily="49" charset="-122"/>
              </a:rPr>
              <a:t>：</a:t>
            </a:r>
            <a:r>
              <a:rPr kumimoji="1" lang="zh-CN" altLang="en-US">
                <a:solidFill>
                  <a:schemeClr val="accent2"/>
                </a:solidFill>
                <a:latin typeface="楷体" pitchFamily="49" charset="-122"/>
                <a:ea typeface="楷体" pitchFamily="49" charset="-122"/>
              </a:rPr>
              <a:t>两边积分</a:t>
            </a:r>
            <a:r>
              <a:rPr kumimoji="1" lang="zh-CN" altLang="en-US">
                <a:latin typeface="楷体" pitchFamily="49" charset="-122"/>
                <a:ea typeface="楷体" pitchFamily="49" charset="-122"/>
              </a:rPr>
              <a:t> </a:t>
            </a:r>
          </a:p>
        </p:txBody>
      </p:sp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4284663" y="4551363"/>
          <a:ext cx="8382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9" name="公式" r:id="rId5" imgW="704799" imgH="743027" progId="Equation.3">
                  <p:embed/>
                </p:oleObj>
              </mc:Choice>
              <mc:Fallback>
                <p:oleObj name="公式" r:id="rId5" imgW="704799" imgH="743027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4551363"/>
                        <a:ext cx="8382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5318125" y="4854575"/>
          <a:ext cx="2133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0" name="公式" r:id="rId7" imgW="2000228" imgH="285673" progId="Equation.3">
                  <p:embed/>
                </p:oleObj>
              </mc:Choice>
              <mc:Fallback>
                <p:oleObj name="公式" r:id="rId7" imgW="2000228" imgH="28567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25" y="4854575"/>
                        <a:ext cx="2133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7245350" y="1895475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楷体" pitchFamily="49" charset="-122"/>
                <a:ea typeface="楷体" pitchFamily="49" charset="-122"/>
              </a:rPr>
              <a:t>（</a:t>
            </a:r>
            <a:r>
              <a:rPr kumimoji="1" lang="en-US" altLang="zh-CN">
                <a:latin typeface="楷体" pitchFamily="49" charset="-122"/>
                <a:ea typeface="楷体" pitchFamily="49" charset="-122"/>
              </a:rPr>
              <a:t>1</a:t>
            </a:r>
            <a:r>
              <a:rPr kumimoji="1" lang="zh-CN" altLang="en-US">
                <a:latin typeface="楷体" pitchFamily="49" charset="-122"/>
                <a:ea typeface="楷体" pitchFamily="49" charset="-122"/>
              </a:rPr>
              <a:t>）</a:t>
            </a:r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7740650" y="4724400"/>
            <a:ext cx="11160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zh-CN" altLang="en-US">
                <a:latin typeface="楷体" pitchFamily="49" charset="-122"/>
                <a:ea typeface="楷体" pitchFamily="49" charset="-122"/>
              </a:rPr>
              <a:t>（</a:t>
            </a:r>
            <a:r>
              <a:rPr kumimoji="1" lang="en-US" altLang="zh-CN">
                <a:latin typeface="楷体" pitchFamily="49" charset="-122"/>
                <a:ea typeface="楷体" pitchFamily="49" charset="-122"/>
              </a:rPr>
              <a:t>2</a:t>
            </a:r>
            <a:r>
              <a:rPr kumimoji="1" lang="zh-CN" altLang="en-US">
                <a:latin typeface="楷体" pitchFamily="49" charset="-122"/>
                <a:ea typeface="楷体" pitchFamily="49" charset="-122"/>
              </a:rPr>
              <a:t>）</a:t>
            </a:r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1065213" y="5516563"/>
            <a:ext cx="61087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zh-CN" altLang="en-US">
                <a:latin typeface="楷体" pitchFamily="49" charset="-122"/>
                <a:ea typeface="楷体" pitchFamily="49" charset="-122"/>
              </a:rPr>
              <a:t>称②为方程①的</a:t>
            </a:r>
            <a:r>
              <a:rPr kumimoji="1" lang="zh-CN" altLang="en-US">
                <a:solidFill>
                  <a:schemeClr val="tx2"/>
                </a:solidFill>
                <a:latin typeface="楷体" pitchFamily="49" charset="-122"/>
                <a:ea typeface="楷体" pitchFamily="49" charset="-122"/>
              </a:rPr>
              <a:t>隐式通解</a:t>
            </a:r>
            <a:r>
              <a:rPr kumimoji="1" lang="en-US" altLang="zh-CN">
                <a:latin typeface="楷体" pitchFamily="49" charset="-122"/>
                <a:ea typeface="楷体" pitchFamily="49" charset="-122"/>
              </a:rPr>
              <a:t>, </a:t>
            </a:r>
            <a:r>
              <a:rPr kumimoji="1" lang="zh-CN" altLang="en-US">
                <a:latin typeface="楷体" pitchFamily="49" charset="-122"/>
                <a:ea typeface="楷体" pitchFamily="49" charset="-122"/>
              </a:rPr>
              <a:t>或</a:t>
            </a:r>
            <a:r>
              <a:rPr kumimoji="1" lang="zh-CN" altLang="en-US">
                <a:solidFill>
                  <a:schemeClr val="tx2"/>
                </a:solidFill>
                <a:latin typeface="楷体" pitchFamily="49" charset="-122"/>
                <a:ea typeface="楷体" pitchFamily="49" charset="-122"/>
              </a:rPr>
              <a:t>通积分</a:t>
            </a:r>
            <a:r>
              <a:rPr kumimoji="1" lang="en-US" altLang="zh-CN">
                <a:latin typeface="楷体" pitchFamily="49" charset="-122"/>
                <a:ea typeface="楷体" pitchFamily="49" charset="-122"/>
              </a:rPr>
              <a:t>.</a:t>
            </a:r>
          </a:p>
        </p:txBody>
      </p:sp>
      <p:sp>
        <p:nvSpPr>
          <p:cNvPr id="28681" name="Text Box 16"/>
          <p:cNvSpPr txBox="1">
            <a:spLocks noChangeArrowheads="1"/>
          </p:cNvSpPr>
          <p:nvPr/>
        </p:nvSpPr>
        <p:spPr bwMode="auto">
          <a:xfrm>
            <a:off x="1071563" y="1916113"/>
            <a:ext cx="25193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en-US" altLang="zh-CN">
                <a:latin typeface="楷体" pitchFamily="49" charset="-122"/>
                <a:ea typeface="楷体" pitchFamily="49" charset="-122"/>
              </a:rPr>
              <a:t>1. </a:t>
            </a:r>
            <a:r>
              <a:rPr kumimoji="1" lang="zh-CN" altLang="en-US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定义</a:t>
            </a:r>
            <a:r>
              <a:rPr kumimoji="1" lang="zh-CN" altLang="en-US">
                <a:latin typeface="楷体" pitchFamily="49" charset="-122"/>
                <a:ea typeface="楷体" pitchFamily="49" charset="-122"/>
              </a:rPr>
              <a:t>：形如</a:t>
            </a:r>
          </a:p>
        </p:txBody>
      </p:sp>
      <p:sp>
        <p:nvSpPr>
          <p:cNvPr id="21521" name="Text Box 17"/>
          <p:cNvSpPr txBox="1">
            <a:spLocks noChangeArrowheads="1"/>
          </p:cNvSpPr>
          <p:nvPr/>
        </p:nvSpPr>
        <p:spPr bwMode="auto">
          <a:xfrm>
            <a:off x="5799138" y="2492375"/>
            <a:ext cx="30575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en-US" altLang="zh-CN">
                <a:latin typeface="楷体" pitchFamily="49" charset="-122"/>
                <a:ea typeface="楷体" pitchFamily="49" charset="-122"/>
              </a:rPr>
              <a:t>----</a:t>
            </a:r>
            <a:r>
              <a:rPr kumimoji="1" lang="zh-CN" altLang="en-US">
                <a:solidFill>
                  <a:schemeClr val="accent2"/>
                </a:solidFill>
                <a:latin typeface="楷体" pitchFamily="49" charset="-122"/>
                <a:ea typeface="楷体" pitchFamily="49" charset="-122"/>
              </a:rPr>
              <a:t>变量分离方程</a:t>
            </a:r>
          </a:p>
        </p:txBody>
      </p:sp>
      <p:sp>
        <p:nvSpPr>
          <p:cNvPr id="21522" name="Text Box 18"/>
          <p:cNvSpPr txBox="1">
            <a:spLocks noChangeArrowheads="1"/>
          </p:cNvSpPr>
          <p:nvPr/>
        </p:nvSpPr>
        <p:spPr bwMode="auto">
          <a:xfrm>
            <a:off x="1042988" y="2682875"/>
            <a:ext cx="34163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en-US" altLang="zh-CN">
                <a:solidFill>
                  <a:schemeClr val="tx2"/>
                </a:solidFill>
                <a:latin typeface="楷体" pitchFamily="49" charset="-122"/>
                <a:ea typeface="楷体" pitchFamily="49" charset="-122"/>
              </a:rPr>
              <a:t>2. </a:t>
            </a:r>
            <a:r>
              <a:rPr kumimoji="1" lang="zh-CN" altLang="en-US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解法</a:t>
            </a:r>
            <a:r>
              <a:rPr kumimoji="1" lang="en-US" altLang="zh-CN">
                <a:solidFill>
                  <a:schemeClr val="tx2"/>
                </a:solidFill>
                <a:latin typeface="楷体" pitchFamily="49" charset="-122"/>
                <a:ea typeface="楷体" pitchFamily="49" charset="-122"/>
              </a:rPr>
              <a:t>-</a:t>
            </a:r>
            <a:r>
              <a:rPr kumimoji="1" lang="zh-CN" altLang="en-US">
                <a:solidFill>
                  <a:schemeClr val="tx2"/>
                </a:solidFill>
                <a:latin typeface="楷体" pitchFamily="49" charset="-122"/>
                <a:ea typeface="楷体" pitchFamily="49" charset="-122"/>
              </a:rPr>
              <a:t>分离变量法</a:t>
            </a:r>
          </a:p>
        </p:txBody>
      </p:sp>
      <p:sp>
        <p:nvSpPr>
          <p:cNvPr id="21523" name="Text Box 19"/>
          <p:cNvSpPr txBox="1">
            <a:spLocks noChangeArrowheads="1"/>
          </p:cNvSpPr>
          <p:nvPr/>
        </p:nvSpPr>
        <p:spPr bwMode="auto">
          <a:xfrm>
            <a:off x="1116013" y="3987800"/>
            <a:ext cx="30575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zh-CN" altLang="en-US">
                <a:solidFill>
                  <a:schemeClr val="tx2"/>
                </a:solidFill>
                <a:latin typeface="楷体" pitchFamily="49" charset="-122"/>
                <a:ea typeface="楷体" pitchFamily="49" charset="-122"/>
              </a:rPr>
              <a:t>步骤</a:t>
            </a:r>
            <a:r>
              <a:rPr kumimoji="1" lang="en-US" altLang="zh-CN">
                <a:solidFill>
                  <a:schemeClr val="tx2"/>
                </a:solidFill>
                <a:latin typeface="楷体" pitchFamily="49" charset="-122"/>
                <a:ea typeface="楷体" pitchFamily="49" charset="-122"/>
              </a:rPr>
              <a:t>1:  </a:t>
            </a:r>
            <a:r>
              <a:rPr kumimoji="1" lang="zh-CN" altLang="en-US">
                <a:solidFill>
                  <a:schemeClr val="accent2"/>
                </a:solidFill>
                <a:latin typeface="楷体" pitchFamily="49" charset="-122"/>
                <a:ea typeface="楷体" pitchFamily="49" charset="-122"/>
              </a:rPr>
              <a:t>分离变量</a:t>
            </a:r>
          </a:p>
        </p:txBody>
      </p:sp>
      <p:graphicFrame>
        <p:nvGraphicFramePr>
          <p:cNvPr id="21524" name="Object 20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470400" y="3622675"/>
          <a:ext cx="21336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1" name="公式" r:id="rId9" imgW="2000228" imgH="771525" progId="Equation.3">
                  <p:embed/>
                </p:oleObj>
              </mc:Choice>
              <mc:Fallback>
                <p:oleObj name="公式" r:id="rId9" imgW="2000228" imgH="771525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0400" y="3622675"/>
                        <a:ext cx="21336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5" name="Object 21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057275" y="3429000"/>
          <a:ext cx="1587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2" name="公式" r:id="rId11" imgW="1457488" imgH="295404" progId="Equation.3">
                  <p:embed/>
                </p:oleObj>
              </mc:Choice>
              <mc:Fallback>
                <p:oleObj name="公式" r:id="rId11" imgW="1457488" imgH="295404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275" y="3429000"/>
                        <a:ext cx="15875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7" name="Text Box 22"/>
          <p:cNvSpPr txBox="1">
            <a:spLocks noChangeArrowheads="1"/>
          </p:cNvSpPr>
          <p:nvPr/>
        </p:nvSpPr>
        <p:spPr bwMode="auto">
          <a:xfrm>
            <a:off x="1116013" y="1125538"/>
            <a:ext cx="30718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zh-CN" altLang="en-US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一</a:t>
            </a:r>
            <a:r>
              <a:rPr kumimoji="1" lang="en-US" altLang="zh-CN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. </a:t>
            </a:r>
            <a:r>
              <a:rPr kumimoji="1" lang="zh-CN" altLang="en-US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变量分离方程</a:t>
            </a:r>
          </a:p>
        </p:txBody>
      </p:sp>
      <p:graphicFrame>
        <p:nvGraphicFramePr>
          <p:cNvPr id="21527" name="Object 23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065213" y="6165850"/>
          <a:ext cx="46497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3" name="公式" r:id="rId13" imgW="4390855" imgH="314171" progId="Equation.3">
                  <p:embed/>
                </p:oleObj>
              </mc:Choice>
              <mc:Fallback>
                <p:oleObj name="公式" r:id="rId13" imgW="4390855" imgH="314171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213" y="6165850"/>
                        <a:ext cx="464978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835150" y="461963"/>
            <a:ext cx="5543550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楷体" pitchFamily="49" charset="-122"/>
                <a:ea typeface="楷体" pitchFamily="49" charset="-122"/>
              </a:rPr>
              <a:t>2.1 </a:t>
            </a:r>
            <a:r>
              <a:rPr lang="zh-CN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楷体" pitchFamily="49" charset="-122"/>
                <a:ea typeface="楷体" pitchFamily="49" charset="-122"/>
              </a:rPr>
              <a:t>变量分离方程与变量变换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/>
      <p:bldP spid="21510" grpId="0" build="p" autoUpdateAnimBg="0" advAuto="0"/>
      <p:bldP spid="21511" grpId="0"/>
      <p:bldP spid="21512" grpId="0"/>
      <p:bldP spid="21521" grpId="0"/>
      <p:bldP spid="215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468313" y="404813"/>
            <a:ext cx="28162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例</a:t>
            </a:r>
            <a:r>
              <a:rPr kumimoji="1" lang="en-US" altLang="zh-CN" sz="24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1. </a:t>
            </a:r>
            <a:r>
              <a:rPr kumimoji="1" lang="zh-CN" altLang="en-US" sz="24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求解初值问题</a:t>
            </a:r>
            <a:endParaRPr kumimoji="1" lang="zh-CN" altLang="en-US" sz="2400"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16395" name="Object 11"/>
          <p:cNvGraphicFramePr>
            <a:graphicFrameLocks noChangeAspect="1"/>
          </p:cNvGraphicFramePr>
          <p:nvPr/>
        </p:nvGraphicFramePr>
        <p:xfrm>
          <a:off x="3635375" y="188913"/>
          <a:ext cx="21209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7" name="Equation" r:id="rId3" imgW="2120900" imgH="1270000" progId="Equation.DSMT4">
                  <p:embed/>
                </p:oleObj>
              </mc:Choice>
              <mc:Fallback>
                <p:oleObj name="Equation" r:id="rId3" imgW="2120900" imgH="12700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188913"/>
                        <a:ext cx="2120900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611188" y="1484313"/>
            <a:ext cx="231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解：分离变量：</a:t>
            </a:r>
          </a:p>
        </p:txBody>
      </p:sp>
      <p:graphicFrame>
        <p:nvGraphicFramePr>
          <p:cNvPr id="16397" name="Object 13"/>
          <p:cNvGraphicFramePr>
            <a:graphicFrameLocks noChangeAspect="1"/>
          </p:cNvGraphicFramePr>
          <p:nvPr/>
        </p:nvGraphicFramePr>
        <p:xfrm>
          <a:off x="3635375" y="1557338"/>
          <a:ext cx="18923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8" name="Equation" r:id="rId5" imgW="1892300" imgH="901700" progId="Equation.DSMT4">
                  <p:embed/>
                </p:oleObj>
              </mc:Choice>
              <mc:Fallback>
                <p:oleObj name="Equation" r:id="rId5" imgW="1892300" imgH="9017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1557338"/>
                        <a:ext cx="18923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8" name="Text Box 14"/>
          <p:cNvSpPr txBox="1">
            <a:spLocks noChangeArrowheads="1"/>
          </p:cNvSpPr>
          <p:nvPr/>
        </p:nvSpPr>
        <p:spPr bwMode="auto">
          <a:xfrm>
            <a:off x="1116013" y="2492375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两边积分：</a:t>
            </a:r>
          </a:p>
        </p:txBody>
      </p:sp>
      <p:graphicFrame>
        <p:nvGraphicFramePr>
          <p:cNvPr id="16399" name="Object 15"/>
          <p:cNvGraphicFramePr>
            <a:graphicFrameLocks noChangeAspect="1"/>
          </p:cNvGraphicFramePr>
          <p:nvPr/>
        </p:nvGraphicFramePr>
        <p:xfrm>
          <a:off x="3581400" y="2546350"/>
          <a:ext cx="28321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9" name="Equation" r:id="rId7" imgW="2832100" imgH="508000" progId="Equation.DSMT4">
                  <p:embed/>
                </p:oleObj>
              </mc:Choice>
              <mc:Fallback>
                <p:oleObj name="Equation" r:id="rId7" imgW="2832100" imgH="5080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546350"/>
                        <a:ext cx="28321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0" name="Text Box 16"/>
          <p:cNvSpPr txBox="1">
            <a:spLocks noChangeArrowheads="1"/>
          </p:cNvSpPr>
          <p:nvPr/>
        </p:nvSpPr>
        <p:spPr bwMode="auto">
          <a:xfrm>
            <a:off x="1116013" y="3357563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通解为：</a:t>
            </a:r>
          </a:p>
        </p:txBody>
      </p:sp>
      <p:graphicFrame>
        <p:nvGraphicFramePr>
          <p:cNvPr id="16401" name="Object 17"/>
          <p:cNvGraphicFramePr>
            <a:graphicFrameLocks noChangeAspect="1"/>
          </p:cNvGraphicFramePr>
          <p:nvPr/>
        </p:nvGraphicFramePr>
        <p:xfrm>
          <a:off x="3419475" y="3357563"/>
          <a:ext cx="21717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0" name="Equation" r:id="rId9" imgW="2171700" imgH="825500" progId="Equation.DSMT4">
                  <p:embed/>
                </p:oleObj>
              </mc:Choice>
              <mc:Fallback>
                <p:oleObj name="Equation" r:id="rId9" imgW="2171700" imgH="8255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3357563"/>
                        <a:ext cx="21717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2" name="Rectangle 18"/>
          <p:cNvSpPr>
            <a:spLocks noChangeArrowheads="1"/>
          </p:cNvSpPr>
          <p:nvPr/>
        </p:nvSpPr>
        <p:spPr bwMode="auto">
          <a:xfrm>
            <a:off x="900113" y="4437063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latin typeface="楷体" pitchFamily="49" charset="-122"/>
                <a:ea typeface="楷体" pitchFamily="49" charset="-122"/>
              </a:rPr>
              <a:t>由初始条件</a:t>
            </a:r>
          </a:p>
        </p:txBody>
      </p:sp>
      <p:graphicFrame>
        <p:nvGraphicFramePr>
          <p:cNvPr id="16403" name="Object 19"/>
          <p:cNvGraphicFramePr>
            <a:graphicFrameLocks noChangeAspect="1"/>
          </p:cNvGraphicFramePr>
          <p:nvPr/>
        </p:nvGraphicFramePr>
        <p:xfrm>
          <a:off x="3203575" y="4581525"/>
          <a:ext cx="1143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1" name="Equation" r:id="rId11" imgW="1143000" imgH="393700" progId="Equation.DSMT4">
                  <p:embed/>
                </p:oleObj>
              </mc:Choice>
              <mc:Fallback>
                <p:oleObj name="Equation" r:id="rId11" imgW="1143000" imgH="3937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4581525"/>
                        <a:ext cx="11430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4" name="Text Box 20"/>
          <p:cNvSpPr txBox="1">
            <a:spLocks noChangeArrowheads="1"/>
          </p:cNvSpPr>
          <p:nvPr/>
        </p:nvSpPr>
        <p:spPr bwMode="auto">
          <a:xfrm>
            <a:off x="4716463" y="4508500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代入通解的</a:t>
            </a:r>
          </a:p>
        </p:txBody>
      </p:sp>
      <p:graphicFrame>
        <p:nvGraphicFramePr>
          <p:cNvPr id="16405" name="Object 21"/>
          <p:cNvGraphicFramePr>
            <a:graphicFrameLocks noChangeAspect="1"/>
          </p:cNvGraphicFramePr>
          <p:nvPr/>
        </p:nvGraphicFramePr>
        <p:xfrm>
          <a:off x="6659563" y="4581525"/>
          <a:ext cx="9906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2" name="Equation" r:id="rId13" imgW="990600" imgH="368300" progId="Equation.DSMT4">
                  <p:embed/>
                </p:oleObj>
              </mc:Choice>
              <mc:Fallback>
                <p:oleObj name="Equation" r:id="rId13" imgW="990600" imgH="3683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4581525"/>
                        <a:ext cx="9906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6" name="Text Box 22"/>
          <p:cNvSpPr txBox="1">
            <a:spLocks noChangeArrowheads="1"/>
          </p:cNvSpPr>
          <p:nvPr/>
        </p:nvSpPr>
        <p:spPr bwMode="auto">
          <a:xfrm>
            <a:off x="827088" y="5589588"/>
            <a:ext cx="231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从而得特解为：</a:t>
            </a:r>
          </a:p>
        </p:txBody>
      </p:sp>
      <p:graphicFrame>
        <p:nvGraphicFramePr>
          <p:cNvPr id="16407" name="Object 23"/>
          <p:cNvGraphicFramePr>
            <a:graphicFrameLocks noChangeAspect="1"/>
          </p:cNvGraphicFramePr>
          <p:nvPr/>
        </p:nvGraphicFramePr>
        <p:xfrm>
          <a:off x="3276600" y="5373688"/>
          <a:ext cx="17907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3" name="Equation" r:id="rId15" imgW="1790700" imgH="825500" progId="Equation.DSMT4">
                  <p:embed/>
                </p:oleObj>
              </mc:Choice>
              <mc:Fallback>
                <p:oleObj name="Equation" r:id="rId15" imgW="1790700" imgH="8255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5373688"/>
                        <a:ext cx="17907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6227763" y="1770063"/>
          <a:ext cx="876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4" name="Equation" r:id="rId17" imgW="876300" imgH="342900" progId="Equation.DSMT4">
                  <p:embed/>
                </p:oleObj>
              </mc:Choice>
              <mc:Fallback>
                <p:oleObj name="Equation" r:id="rId17" imgW="876300" imgH="3429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1770063"/>
                        <a:ext cx="8763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6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4" grpId="0"/>
      <p:bldP spid="16396" grpId="0"/>
      <p:bldP spid="16398" grpId="0"/>
      <p:bldP spid="16400" grpId="0"/>
      <p:bldP spid="16402" grpId="0"/>
      <p:bldP spid="16404" grpId="0"/>
      <p:bldP spid="1640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212725" y="968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kumimoji="1" lang="zh-CN" altLang="en-US" sz="240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395288" y="476250"/>
            <a:ext cx="15795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例</a:t>
            </a:r>
            <a:r>
              <a:rPr kumimoji="1" lang="en-US" altLang="zh-CN" sz="24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2. </a:t>
            </a:r>
            <a:r>
              <a:rPr kumimoji="1" lang="zh-CN" altLang="en-US" sz="24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求解</a:t>
            </a:r>
            <a:endParaRPr kumimoji="1" lang="zh-CN" altLang="en-US" sz="2400"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17417" name="Object 9"/>
          <p:cNvGraphicFramePr>
            <a:graphicFrameLocks noChangeAspect="1"/>
          </p:cNvGraphicFramePr>
          <p:nvPr/>
        </p:nvGraphicFramePr>
        <p:xfrm>
          <a:off x="2700338" y="260350"/>
          <a:ext cx="20701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4" name="Equation" r:id="rId3" imgW="2070100" imgH="952500" progId="Equation.DSMT4">
                  <p:embed/>
                </p:oleObj>
              </mc:Choice>
              <mc:Fallback>
                <p:oleObj name="Equation" r:id="rId3" imgW="2070100" imgH="9525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260350"/>
                        <a:ext cx="20701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468313" y="1412875"/>
            <a:ext cx="231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解：分离变量：</a:t>
            </a:r>
          </a:p>
        </p:txBody>
      </p:sp>
      <p:graphicFrame>
        <p:nvGraphicFramePr>
          <p:cNvPr id="17419" name="Object 11"/>
          <p:cNvGraphicFramePr>
            <a:graphicFrameLocks noChangeAspect="1"/>
          </p:cNvGraphicFramePr>
          <p:nvPr/>
        </p:nvGraphicFramePr>
        <p:xfrm>
          <a:off x="3132138" y="1341438"/>
          <a:ext cx="2578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5" name="Equation" r:id="rId5" imgW="2578100" imgH="901700" progId="Equation.DSMT4">
                  <p:embed/>
                </p:oleObj>
              </mc:Choice>
              <mc:Fallback>
                <p:oleObj name="Equation" r:id="rId5" imgW="2578100" imgH="9017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1341438"/>
                        <a:ext cx="25781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0" name="Text Box 12"/>
          <p:cNvSpPr txBox="1">
            <a:spLocks noChangeArrowheads="1"/>
          </p:cNvSpPr>
          <p:nvPr/>
        </p:nvSpPr>
        <p:spPr bwMode="auto">
          <a:xfrm>
            <a:off x="971550" y="2492375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两边积分：</a:t>
            </a:r>
          </a:p>
        </p:txBody>
      </p:sp>
      <p:graphicFrame>
        <p:nvGraphicFramePr>
          <p:cNvPr id="17421" name="Object 13"/>
          <p:cNvGraphicFramePr>
            <a:graphicFrameLocks noChangeAspect="1"/>
          </p:cNvGraphicFramePr>
          <p:nvPr/>
        </p:nvGraphicFramePr>
        <p:xfrm>
          <a:off x="2987675" y="2420938"/>
          <a:ext cx="3975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6" name="Equation" r:id="rId7" imgW="3975100" imgH="901700" progId="Equation.DSMT4">
                  <p:embed/>
                </p:oleObj>
              </mc:Choice>
              <mc:Fallback>
                <p:oleObj name="Equation" r:id="rId7" imgW="3975100" imgH="9017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420938"/>
                        <a:ext cx="39751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2" name="Text Box 14"/>
          <p:cNvSpPr txBox="1">
            <a:spLocks noChangeArrowheads="1"/>
          </p:cNvSpPr>
          <p:nvPr/>
        </p:nvSpPr>
        <p:spPr bwMode="auto">
          <a:xfrm>
            <a:off x="1042988" y="3500438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通解：</a:t>
            </a:r>
          </a:p>
        </p:txBody>
      </p:sp>
      <p:graphicFrame>
        <p:nvGraphicFramePr>
          <p:cNvPr id="17423" name="Object 15"/>
          <p:cNvGraphicFramePr>
            <a:graphicFrameLocks noChangeAspect="1"/>
          </p:cNvGraphicFramePr>
          <p:nvPr/>
        </p:nvGraphicFramePr>
        <p:xfrm>
          <a:off x="2987675" y="3573463"/>
          <a:ext cx="3238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7" name="Equation" r:id="rId9" imgW="3238500" imgH="469900" progId="Equation.DSMT4">
                  <p:embed/>
                </p:oleObj>
              </mc:Choice>
              <mc:Fallback>
                <p:oleObj name="Equation" r:id="rId9" imgW="3238500" imgH="4699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3573463"/>
                        <a:ext cx="3238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971550" y="4508500"/>
            <a:ext cx="26463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其中</a:t>
            </a:r>
            <a:r>
              <a:rPr kumimoji="1" lang="en-US" altLang="zh-CN" sz="2400">
                <a:latin typeface="楷体" pitchFamily="49" charset="-122"/>
                <a:ea typeface="楷体" pitchFamily="49" charset="-122"/>
              </a:rPr>
              <a:t>C</a:t>
            </a:r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为任意常数</a:t>
            </a:r>
            <a:r>
              <a:rPr kumimoji="1" lang="en-US" altLang="zh-CN" sz="2400">
                <a:latin typeface="楷体" pitchFamily="49" charset="-122"/>
                <a:ea typeface="楷体" pitchFamily="49" charset="-122"/>
              </a:rPr>
              <a:t>.</a:t>
            </a:r>
            <a:endParaRPr kumimoji="1" lang="zh-CN" altLang="en-US" sz="2400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/>
      <p:bldP spid="17418" grpId="0"/>
      <p:bldP spid="17420" grpId="0"/>
      <p:bldP spid="17422" grpId="0"/>
      <p:bldP spid="174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1188" y="476250"/>
            <a:ext cx="8229600" cy="4525963"/>
          </a:xfrm>
        </p:spPr>
        <p:txBody>
          <a:bodyPr/>
          <a:lstStyle/>
          <a:p>
            <a:pPr marL="609600" indent="-609600" eaLnBrk="1" hangingPunct="1"/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参考文献</a:t>
            </a:r>
          </a:p>
          <a:p>
            <a:pPr marL="609600" indent="-609600" eaLnBrk="1" hangingPunct="1"/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常微分方程， 袁荣（北师大）</a:t>
            </a:r>
          </a:p>
          <a:p>
            <a:pPr marL="609600" indent="-609600" eaLnBrk="1" hangingPunct="1"/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常微分方程教程，丁同仁（北京大学）</a:t>
            </a:r>
          </a:p>
          <a:p>
            <a:pPr marL="609600" indent="-609600" eaLnBrk="1" hangingPunct="1"/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常微分方程，蔡遂林（浙江大学）</a:t>
            </a:r>
          </a:p>
          <a:p>
            <a:pPr marL="609600" indent="-609600" eaLnBrk="1" hangingPunct="1"/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学习要求</a:t>
            </a:r>
          </a:p>
          <a:p>
            <a:pPr marL="609600" indent="-609600" eaLnBrk="1" hangingPunct="1"/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熟练掌握基本方法；深刻理解基本理论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marL="609600" indent="-609600" eaLnBrk="1" hangingPunct="1"/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每周上课日课前交作业（抄题目，标注：姓名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+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学号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+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班级）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10%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(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课代表将作业本交到数学学院办公楼的</a:t>
            </a:r>
            <a:r>
              <a:rPr lang="zh-CN" altLang="en-US" sz="20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三楼走廊东头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窗边的条形桌上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)</a:t>
            </a:r>
          </a:p>
          <a:p>
            <a:pPr marL="609600" indent="-609600" eaLnBrk="1" hangingPunct="1"/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腾讯会议：</a:t>
            </a: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https://meeting.tencent.com/p/6139149998</a:t>
            </a:r>
          </a:p>
          <a:p>
            <a:pPr marL="609600" indent="-609600" eaLnBrk="1" hangingPunct="1"/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#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腾讯会议：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613-914-9998</a:t>
            </a:r>
          </a:p>
          <a:p>
            <a:pPr marL="609600" indent="-609600" eaLnBrk="1" hangingPunct="1"/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会议密码：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745985</a:t>
            </a:r>
          </a:p>
          <a:p>
            <a:pPr marL="609600" indent="-609600" eaLnBrk="1" hangingPunct="1"/>
            <a:endParaRPr lang="en-US" altLang="zh-CN" sz="2400" dirty="0">
              <a:latin typeface="楷体" pitchFamily="49" charset="-122"/>
              <a:ea typeface="楷体" pitchFamily="49" charset="-122"/>
            </a:endParaRPr>
          </a:p>
          <a:p>
            <a:pPr marL="0" indent="0" eaLnBrk="1" hangingPunct="1">
              <a:buNone/>
            </a:pPr>
            <a:endParaRPr lang="zh-CN" altLang="en-US" sz="2400" dirty="0" smtClean="0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7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7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78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78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78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78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78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78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78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447675" y="517525"/>
            <a:ext cx="35956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zh-CN" altLang="en-US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练习： 求解下列方程</a:t>
            </a:r>
          </a:p>
        </p:txBody>
      </p:sp>
      <p:graphicFrame>
        <p:nvGraphicFramePr>
          <p:cNvPr id="23555" name="Object 3"/>
          <p:cNvGraphicFramePr>
            <a:graphicFrameLocks noChangeAspect="1"/>
          </p:cNvGraphicFramePr>
          <p:nvPr/>
        </p:nvGraphicFramePr>
        <p:xfrm>
          <a:off x="971550" y="1557338"/>
          <a:ext cx="5194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5" name="公式" r:id="rId3" imgW="5076915" imgH="343016" progId="Equation.3">
                  <p:embed/>
                </p:oleObj>
              </mc:Choice>
              <mc:Fallback>
                <p:oleObj name="公式" r:id="rId3" imgW="5076915" imgH="343016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557338"/>
                        <a:ext cx="51943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6" name="Object 4"/>
          <p:cNvGraphicFramePr>
            <a:graphicFrameLocks noChangeAspect="1"/>
          </p:cNvGraphicFramePr>
          <p:nvPr/>
        </p:nvGraphicFramePr>
        <p:xfrm>
          <a:off x="1042988" y="3141663"/>
          <a:ext cx="4013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6" name="公式" r:id="rId5" imgW="3895656" imgH="343016" progId="Equation.3">
                  <p:embed/>
                </p:oleObj>
              </mc:Choice>
              <mc:Fallback>
                <p:oleObj name="公式" r:id="rId5" imgW="3895656" imgH="34301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141663"/>
                        <a:ext cx="4013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735013" y="446088"/>
            <a:ext cx="50323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zh-CN" altLang="en-US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二</a:t>
            </a:r>
            <a:r>
              <a:rPr kumimoji="1" lang="en-US" altLang="zh-CN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.</a:t>
            </a:r>
            <a:r>
              <a:rPr kumimoji="1" lang="zh-CN" altLang="en-US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可化为分离变量方程的方程</a:t>
            </a:r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663575" y="1166813"/>
            <a:ext cx="25193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en-US" altLang="zh-CN">
                <a:solidFill>
                  <a:schemeClr val="tx2"/>
                </a:solidFill>
                <a:latin typeface="楷体" pitchFamily="49" charset="-122"/>
                <a:ea typeface="楷体" pitchFamily="49" charset="-122"/>
              </a:rPr>
              <a:t>1. </a:t>
            </a:r>
            <a:r>
              <a:rPr kumimoji="1" lang="zh-CN" altLang="en-US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齐次方程</a:t>
            </a:r>
            <a:r>
              <a:rPr kumimoji="1" lang="zh-CN" altLang="en-US">
                <a:latin typeface="楷体" pitchFamily="49" charset="-122"/>
                <a:ea typeface="楷体" pitchFamily="49" charset="-122"/>
              </a:rPr>
              <a:t>：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663575" y="2101850"/>
            <a:ext cx="25193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en-US" altLang="zh-CN">
                <a:latin typeface="楷体" pitchFamily="49" charset="-122"/>
                <a:ea typeface="楷体" pitchFamily="49" charset="-122"/>
              </a:rPr>
              <a:t>a</a:t>
            </a:r>
            <a:r>
              <a:rPr kumimoji="1" lang="en-US" altLang="zh-CN">
                <a:solidFill>
                  <a:schemeClr val="tx2"/>
                </a:solidFill>
                <a:latin typeface="楷体" pitchFamily="49" charset="-122"/>
                <a:ea typeface="楷体" pitchFamily="49" charset="-122"/>
              </a:rPr>
              <a:t>. </a:t>
            </a:r>
            <a:r>
              <a:rPr kumimoji="1" lang="zh-CN" altLang="en-US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定义</a:t>
            </a:r>
            <a:r>
              <a:rPr kumimoji="1" lang="zh-CN" altLang="en-US">
                <a:latin typeface="楷体" pitchFamily="49" charset="-122"/>
                <a:ea typeface="楷体" pitchFamily="49" charset="-122"/>
              </a:rPr>
              <a:t>：形如</a:t>
            </a:r>
          </a:p>
        </p:txBody>
      </p:sp>
      <p:graphicFrame>
        <p:nvGraphicFramePr>
          <p:cNvPr id="24581" name="Object 5"/>
          <p:cNvGraphicFramePr>
            <a:graphicFrameLocks noChangeAspect="1"/>
          </p:cNvGraphicFramePr>
          <p:nvPr/>
        </p:nvGraphicFramePr>
        <p:xfrm>
          <a:off x="3563938" y="1938338"/>
          <a:ext cx="30734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0" name="公式" r:id="rId3" imgW="2943084" imgH="695415" progId="Equation.3">
                  <p:embed/>
                </p:oleObj>
              </mc:Choice>
              <mc:Fallback>
                <p:oleObj name="公式" r:id="rId3" imgW="2943084" imgH="69541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938338"/>
                        <a:ext cx="30734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708025" y="3214688"/>
            <a:ext cx="21590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en-US" altLang="zh-CN">
                <a:latin typeface="楷体" pitchFamily="49" charset="-122"/>
                <a:ea typeface="楷体" pitchFamily="49" charset="-122"/>
              </a:rPr>
              <a:t>b</a:t>
            </a:r>
            <a:r>
              <a:rPr kumimoji="1" lang="en-US" altLang="zh-CN">
                <a:solidFill>
                  <a:schemeClr val="tx2"/>
                </a:solidFill>
                <a:latin typeface="楷体" pitchFamily="49" charset="-122"/>
                <a:ea typeface="楷体" pitchFamily="49" charset="-122"/>
              </a:rPr>
              <a:t>. </a:t>
            </a:r>
            <a:r>
              <a:rPr kumimoji="1" lang="zh-CN" altLang="en-US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解法</a:t>
            </a:r>
            <a:r>
              <a:rPr kumimoji="1" lang="zh-CN" altLang="en-US">
                <a:latin typeface="楷体" pitchFamily="49" charset="-122"/>
                <a:ea typeface="楷体" pitchFamily="49" charset="-122"/>
              </a:rPr>
              <a:t>：令</a:t>
            </a:r>
          </a:p>
        </p:txBody>
      </p:sp>
      <p:graphicFrame>
        <p:nvGraphicFramePr>
          <p:cNvPr id="24583" name="Object 7"/>
          <p:cNvGraphicFramePr>
            <a:graphicFrameLocks noChangeAspect="1"/>
          </p:cNvGraphicFramePr>
          <p:nvPr/>
        </p:nvGraphicFramePr>
        <p:xfrm>
          <a:off x="3008313" y="3068638"/>
          <a:ext cx="8128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1" name="公式" r:id="rId5" imgW="676344" imgH="695415" progId="Equation.3">
                  <p:embed/>
                </p:oleObj>
              </mc:Choice>
              <mc:Fallback>
                <p:oleObj name="公式" r:id="rId5" imgW="676344" imgH="69541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8313" y="3068638"/>
                        <a:ext cx="8128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6" name="Object 8"/>
          <p:cNvGraphicFramePr>
            <a:graphicFrameLocks noChangeAspect="1"/>
          </p:cNvGraphicFramePr>
          <p:nvPr/>
        </p:nvGraphicFramePr>
        <p:xfrm>
          <a:off x="4476750" y="3219450"/>
          <a:ext cx="190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2" name="公式" r:id="rId7" imgW="190500" imgH="419100" progId="Equation.3">
                  <p:embed/>
                </p:oleObj>
              </mc:Choice>
              <mc:Fallback>
                <p:oleObj name="公式" r:id="rId7" imgW="190500" imgH="419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0" y="3219450"/>
                        <a:ext cx="190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5" name="Object 9"/>
          <p:cNvGraphicFramePr>
            <a:graphicFrameLocks noChangeAspect="1"/>
          </p:cNvGraphicFramePr>
          <p:nvPr/>
        </p:nvGraphicFramePr>
        <p:xfrm>
          <a:off x="1547813" y="4149725"/>
          <a:ext cx="5321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3" name="公式" r:id="rId9" imgW="5191085" imgH="676301" progId="Equation.3">
                  <p:embed/>
                </p:oleObj>
              </mc:Choice>
              <mc:Fallback>
                <p:oleObj name="公式" r:id="rId9" imgW="5191085" imgH="67630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149725"/>
                        <a:ext cx="53213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365125" y="117475"/>
            <a:ext cx="23542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例</a:t>
            </a:r>
            <a:r>
              <a:rPr kumimoji="1" lang="en-US" altLang="zh-CN" sz="24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3.  </a:t>
            </a:r>
            <a:r>
              <a:rPr kumimoji="1" lang="zh-CN" altLang="en-US" sz="24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解方程：</a:t>
            </a:r>
          </a:p>
        </p:txBody>
      </p:sp>
      <p:graphicFrame>
        <p:nvGraphicFramePr>
          <p:cNvPr id="18435" name="Object 3"/>
          <p:cNvGraphicFramePr>
            <a:graphicFrameLocks noChangeAspect="1"/>
          </p:cNvGraphicFramePr>
          <p:nvPr/>
        </p:nvGraphicFramePr>
        <p:xfrm>
          <a:off x="3276600" y="188913"/>
          <a:ext cx="1562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5" name="Equation" r:id="rId3" imgW="1562100" imgH="901700" progId="Equation.DSMT4">
                  <p:embed/>
                </p:oleObj>
              </mc:Choice>
              <mc:Fallback>
                <p:oleObj name="Equation" r:id="rId3" imgW="1562100" imgH="901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88913"/>
                        <a:ext cx="15621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684213" y="1196975"/>
            <a:ext cx="292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解：原方程改写为：</a:t>
            </a:r>
          </a:p>
        </p:txBody>
      </p:sp>
      <p:graphicFrame>
        <p:nvGraphicFramePr>
          <p:cNvPr id="18437" name="Object 5"/>
          <p:cNvGraphicFramePr>
            <a:graphicFrameLocks noChangeAspect="1"/>
          </p:cNvGraphicFramePr>
          <p:nvPr/>
        </p:nvGraphicFramePr>
        <p:xfrm>
          <a:off x="4859338" y="620713"/>
          <a:ext cx="15494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6" name="Equation" r:id="rId5" imgW="1549400" imgH="1676400" progId="Equation.DSMT4">
                  <p:embed/>
                </p:oleObj>
              </mc:Choice>
              <mc:Fallback>
                <p:oleObj name="Equation" r:id="rId5" imgW="1549400" imgH="1676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620713"/>
                        <a:ext cx="15494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684213" y="206057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令</a:t>
            </a:r>
          </a:p>
        </p:txBody>
      </p:sp>
      <p:graphicFrame>
        <p:nvGraphicFramePr>
          <p:cNvPr id="18439" name="Object 7"/>
          <p:cNvGraphicFramePr>
            <a:graphicFrameLocks noChangeAspect="1"/>
          </p:cNvGraphicFramePr>
          <p:nvPr/>
        </p:nvGraphicFramePr>
        <p:xfrm>
          <a:off x="1547813" y="1989138"/>
          <a:ext cx="838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7" name="Equation" r:id="rId7" imgW="838200" imgH="838200" progId="Equation.DSMT4">
                  <p:embed/>
                </p:oleObj>
              </mc:Choice>
              <mc:Fallback>
                <p:oleObj name="Equation" r:id="rId7" imgW="838200" imgH="838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989138"/>
                        <a:ext cx="838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2555875" y="2205038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该方程化为</a:t>
            </a:r>
          </a:p>
        </p:txBody>
      </p:sp>
      <p:graphicFrame>
        <p:nvGraphicFramePr>
          <p:cNvPr id="18441" name="Object 9"/>
          <p:cNvGraphicFramePr>
            <a:graphicFrameLocks noChangeAspect="1"/>
          </p:cNvGraphicFramePr>
          <p:nvPr/>
        </p:nvGraphicFramePr>
        <p:xfrm>
          <a:off x="4716463" y="2349500"/>
          <a:ext cx="25527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8" name="Equation" r:id="rId9" imgW="2552700" imgH="927100" progId="Equation.DSMT4">
                  <p:embed/>
                </p:oleObj>
              </mc:Choice>
              <mc:Fallback>
                <p:oleObj name="Equation" r:id="rId9" imgW="2552700" imgH="9271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2349500"/>
                        <a:ext cx="25527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755650" y="3429000"/>
            <a:ext cx="2622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分离变量积分得：</a:t>
            </a:r>
          </a:p>
        </p:txBody>
      </p:sp>
      <p:graphicFrame>
        <p:nvGraphicFramePr>
          <p:cNvPr id="18443" name="Object 11"/>
          <p:cNvGraphicFramePr>
            <a:graphicFrameLocks noChangeAspect="1"/>
          </p:cNvGraphicFramePr>
          <p:nvPr/>
        </p:nvGraphicFramePr>
        <p:xfrm>
          <a:off x="3851275" y="3573463"/>
          <a:ext cx="43053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9" name="Equation" r:id="rId11" imgW="4305300" imgH="825500" progId="Equation.DSMT4">
                  <p:embed/>
                </p:oleObj>
              </mc:Choice>
              <mc:Fallback>
                <p:oleObj name="Equation" r:id="rId11" imgW="4305300" imgH="8255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3573463"/>
                        <a:ext cx="43053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4" name="Text Box 12"/>
          <p:cNvSpPr txBox="1">
            <a:spLocks noChangeArrowheads="1"/>
          </p:cNvSpPr>
          <p:nvPr/>
        </p:nvSpPr>
        <p:spPr bwMode="auto">
          <a:xfrm>
            <a:off x="755650" y="4797425"/>
            <a:ext cx="445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代回原变量得原方程的通解为：</a:t>
            </a:r>
          </a:p>
        </p:txBody>
      </p:sp>
      <p:graphicFrame>
        <p:nvGraphicFramePr>
          <p:cNvPr id="18445" name="Object 13"/>
          <p:cNvGraphicFramePr>
            <a:graphicFrameLocks noChangeAspect="1"/>
          </p:cNvGraphicFramePr>
          <p:nvPr/>
        </p:nvGraphicFramePr>
        <p:xfrm>
          <a:off x="5508625" y="4724400"/>
          <a:ext cx="2438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0" name="Equation" r:id="rId13" imgW="2438400" imgH="495300" progId="Equation.DSMT4">
                  <p:embed/>
                </p:oleObj>
              </mc:Choice>
              <mc:Fallback>
                <p:oleObj name="Equation" r:id="rId13" imgW="2438400" imgH="4953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4724400"/>
                        <a:ext cx="24384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6" name="Text Box 14"/>
          <p:cNvSpPr txBox="1">
            <a:spLocks noChangeArrowheads="1"/>
          </p:cNvSpPr>
          <p:nvPr/>
        </p:nvSpPr>
        <p:spPr bwMode="auto">
          <a:xfrm>
            <a:off x="827088" y="5661025"/>
            <a:ext cx="282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其中</a:t>
            </a:r>
            <a:r>
              <a:rPr kumimoji="1" lang="en-US" altLang="zh-CN" sz="2400">
                <a:latin typeface="楷体" pitchFamily="49" charset="-122"/>
                <a:ea typeface="楷体" pitchFamily="49" charset="-122"/>
              </a:rPr>
              <a:t>C</a:t>
            </a:r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为任意常数。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/>
      <p:bldP spid="18438" grpId="0"/>
      <p:bldP spid="18440" grpId="0"/>
      <p:bldP spid="18442" grpId="0"/>
      <p:bldP spid="18444" grpId="0"/>
      <p:bldP spid="1844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5292725" y="692150"/>
          <a:ext cx="27432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0" name="Picture2" r:id="rId3" imgW="2743200" imgH="1828800" progId="Word.Picture.8">
                  <p:embed/>
                </p:oleObj>
              </mc:Choice>
              <mc:Fallback>
                <p:oleObj name="Picture2" r:id="rId3" imgW="2743200" imgH="1828800" progId="Word.Pictur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692150"/>
                        <a:ext cx="27432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288925" y="41275"/>
            <a:ext cx="52673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例</a:t>
            </a:r>
            <a:r>
              <a:rPr kumimoji="1" lang="en-US" altLang="zh-CN" sz="24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3.</a:t>
            </a:r>
            <a:r>
              <a:rPr kumimoji="1" lang="en-US" altLang="zh-CN" sz="2400">
                <a:latin typeface="楷体" pitchFamily="49" charset="-122"/>
                <a:ea typeface="楷体" pitchFamily="49" charset="-122"/>
              </a:rPr>
              <a:t>  </a:t>
            </a:r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研究探照灯反射镜面的形状。 </a:t>
            </a:r>
          </a:p>
        </p:txBody>
      </p:sp>
      <p:graphicFrame>
        <p:nvGraphicFramePr>
          <p:cNvPr id="19460" name="Object 4"/>
          <p:cNvGraphicFramePr>
            <a:graphicFrameLocks noChangeAspect="1"/>
          </p:cNvGraphicFramePr>
          <p:nvPr/>
        </p:nvGraphicFramePr>
        <p:xfrm>
          <a:off x="3683000" y="2752725"/>
          <a:ext cx="14605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1" name="Equation" r:id="rId5" imgW="1460500" imgH="1016000" progId="Equation.DSMT4">
                  <p:embed/>
                </p:oleObj>
              </mc:Choice>
              <mc:Fallback>
                <p:oleObj name="Equation" r:id="rId5" imgW="1460500" imgH="1016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000" y="2752725"/>
                        <a:ext cx="14605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517525" y="3698875"/>
            <a:ext cx="2538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绕</a:t>
            </a:r>
            <a:r>
              <a:rPr kumimoji="1" lang="en-US" altLang="zh-CN" sz="2400">
                <a:latin typeface="楷体" pitchFamily="49" charset="-122"/>
                <a:ea typeface="楷体" pitchFamily="49" charset="-122"/>
              </a:rPr>
              <a:t>X</a:t>
            </a:r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轴旋转而成。</a:t>
            </a:r>
          </a:p>
        </p:txBody>
      </p:sp>
      <p:graphicFrame>
        <p:nvGraphicFramePr>
          <p:cNvPr id="34822" name="Object 7"/>
          <p:cNvGraphicFramePr>
            <a:graphicFrameLocks noChangeAspect="1"/>
          </p:cNvGraphicFramePr>
          <p:nvPr/>
        </p:nvGraphicFramePr>
        <p:xfrm>
          <a:off x="2565400" y="1524000"/>
          <a:ext cx="9144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2" name="Equation" r:id="rId7" imgW="457677" imgH="793306" progId="Equation.DSMT4">
                  <p:embed/>
                </p:oleObj>
              </mc:Choice>
              <mc:Fallback>
                <p:oleObj name="Equation" r:id="rId7" imgW="457677" imgH="793306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524000"/>
                        <a:ext cx="914400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539750" y="4221163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在曲线</a:t>
            </a:r>
          </a:p>
        </p:txBody>
      </p:sp>
      <p:graphicFrame>
        <p:nvGraphicFramePr>
          <p:cNvPr id="19465" name="Object 9"/>
          <p:cNvGraphicFramePr>
            <a:graphicFrameLocks noChangeAspect="1"/>
          </p:cNvGraphicFramePr>
          <p:nvPr/>
        </p:nvGraphicFramePr>
        <p:xfrm>
          <a:off x="1619250" y="4292600"/>
          <a:ext cx="1282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3" name="Equation" r:id="rId9" imgW="1282700" imgH="393700" progId="Equation.DSMT4">
                  <p:embed/>
                </p:oleObj>
              </mc:Choice>
              <mc:Fallback>
                <p:oleObj name="Equation" r:id="rId9" imgW="1282700" imgH="3937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292600"/>
                        <a:ext cx="1282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6" name="Text Box 10"/>
          <p:cNvSpPr txBox="1">
            <a:spLocks noChangeArrowheads="1"/>
          </p:cNvSpPr>
          <p:nvPr/>
        </p:nvSpPr>
        <p:spPr bwMode="auto">
          <a:xfrm>
            <a:off x="2944813" y="4235450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上任取一点</a:t>
            </a:r>
          </a:p>
        </p:txBody>
      </p:sp>
      <p:graphicFrame>
        <p:nvGraphicFramePr>
          <p:cNvPr id="19467" name="Object 11"/>
          <p:cNvGraphicFramePr>
            <a:graphicFrameLocks noChangeAspect="1"/>
          </p:cNvGraphicFramePr>
          <p:nvPr/>
        </p:nvGraphicFramePr>
        <p:xfrm>
          <a:off x="611188" y="5013325"/>
          <a:ext cx="1155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4" name="Equation" r:id="rId11" imgW="1155700" imgH="393700" progId="Equation.DSMT4">
                  <p:embed/>
                </p:oleObj>
              </mc:Choice>
              <mc:Fallback>
                <p:oleObj name="Equation" r:id="rId11" imgW="1155700" imgH="3937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013325"/>
                        <a:ext cx="1155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1736725" y="4994275"/>
            <a:ext cx="449421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作切线</a:t>
            </a:r>
            <a:r>
              <a:rPr kumimoji="1" lang="en-US" altLang="zh-CN" sz="2400">
                <a:latin typeface="楷体" pitchFamily="49" charset="-122"/>
                <a:ea typeface="楷体" pitchFamily="49" charset="-122"/>
              </a:rPr>
              <a:t>MT</a:t>
            </a:r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，则由光的反射定律：</a:t>
            </a:r>
          </a:p>
          <a:p>
            <a:pPr eaLnBrk="1" hangingPunct="1"/>
            <a:endParaRPr kumimoji="1" lang="zh-CN" altLang="en-US" sz="240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9469" name="Text Box 13"/>
          <p:cNvSpPr txBox="1">
            <a:spLocks noChangeArrowheads="1"/>
          </p:cNvSpPr>
          <p:nvPr/>
        </p:nvSpPr>
        <p:spPr bwMode="auto">
          <a:xfrm>
            <a:off x="593725" y="5507038"/>
            <a:ext cx="3841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入射角等于反射角，推得：</a:t>
            </a:r>
          </a:p>
        </p:txBody>
      </p:sp>
      <p:graphicFrame>
        <p:nvGraphicFramePr>
          <p:cNvPr id="19470" name="Object 14"/>
          <p:cNvGraphicFramePr>
            <a:graphicFrameLocks noChangeAspect="1"/>
          </p:cNvGraphicFramePr>
          <p:nvPr/>
        </p:nvGraphicFramePr>
        <p:xfrm>
          <a:off x="4643438" y="5516563"/>
          <a:ext cx="838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5" name="Equation" r:id="rId13" imgW="838200" imgH="381000" progId="Equation.DSMT4">
                  <p:embed/>
                </p:oleObj>
              </mc:Choice>
              <mc:Fallback>
                <p:oleObj name="Equation" r:id="rId13" imgW="838200" imgH="3810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5516563"/>
                        <a:ext cx="8382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286" name="Group 38"/>
          <p:cNvGrpSpPr>
            <a:grpSpLocks/>
          </p:cNvGrpSpPr>
          <p:nvPr/>
        </p:nvGrpSpPr>
        <p:grpSpPr bwMode="auto">
          <a:xfrm>
            <a:off x="5867400" y="1844675"/>
            <a:ext cx="2963863" cy="2592388"/>
            <a:chOff x="3198" y="1979"/>
            <a:chExt cx="1867" cy="1633"/>
          </a:xfrm>
        </p:grpSpPr>
        <p:sp>
          <p:nvSpPr>
            <p:cNvPr id="34837" name="Line 19"/>
            <p:cNvSpPr>
              <a:spLocks noChangeShapeType="1"/>
            </p:cNvSpPr>
            <p:nvPr/>
          </p:nvSpPr>
          <p:spPr bwMode="auto">
            <a:xfrm flipH="1">
              <a:off x="3606" y="2886"/>
              <a:ext cx="136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4838" name="Group 37"/>
            <p:cNvGrpSpPr>
              <a:grpSpLocks/>
            </p:cNvGrpSpPr>
            <p:nvPr/>
          </p:nvGrpSpPr>
          <p:grpSpPr bwMode="auto">
            <a:xfrm>
              <a:off x="3198" y="1979"/>
              <a:ext cx="1867" cy="1633"/>
              <a:chOff x="3198" y="1979"/>
              <a:chExt cx="1867" cy="1633"/>
            </a:xfrm>
          </p:grpSpPr>
          <p:graphicFrame>
            <p:nvGraphicFramePr>
              <p:cNvPr id="34839" name="Object 30"/>
              <p:cNvGraphicFramePr>
                <a:graphicFrameLocks noChangeAspect="1"/>
              </p:cNvGraphicFramePr>
              <p:nvPr/>
            </p:nvGraphicFramePr>
            <p:xfrm>
              <a:off x="3696" y="2704"/>
              <a:ext cx="320" cy="1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086" name="公式" r:id="rId15" imgW="507780" imgH="253890" progId="Equation.3">
                      <p:embed/>
                    </p:oleObj>
                  </mc:Choice>
                  <mc:Fallback>
                    <p:oleObj name="公式" r:id="rId15" imgW="507780" imgH="253890" progId="Equation.3">
                      <p:embed/>
                      <p:pic>
                        <p:nvPicPr>
                          <p:cNvPr id="0" name="Object 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96" y="2704"/>
                            <a:ext cx="320" cy="1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34840" name="Group 36"/>
              <p:cNvGrpSpPr>
                <a:grpSpLocks/>
              </p:cNvGrpSpPr>
              <p:nvPr/>
            </p:nvGrpSpPr>
            <p:grpSpPr bwMode="auto">
              <a:xfrm>
                <a:off x="3198" y="1979"/>
                <a:ext cx="1867" cy="1633"/>
                <a:chOff x="3198" y="1979"/>
                <a:chExt cx="1867" cy="1633"/>
              </a:xfrm>
            </p:grpSpPr>
            <p:graphicFrame>
              <p:nvGraphicFramePr>
                <p:cNvPr id="34841" name="Object 22"/>
                <p:cNvGraphicFramePr>
                  <a:graphicFrameLocks noChangeAspect="1"/>
                </p:cNvGraphicFramePr>
                <p:nvPr/>
              </p:nvGraphicFramePr>
              <p:xfrm>
                <a:off x="4195" y="2614"/>
                <a:ext cx="512" cy="16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087" name="公式" r:id="rId17" imgW="812447" imgH="253890" progId="Equation.3">
                        <p:embed/>
                      </p:oleObj>
                    </mc:Choice>
                    <mc:Fallback>
                      <p:oleObj name="公式" r:id="rId17" imgW="812447" imgH="253890" progId="Equation.3">
                        <p:embed/>
                        <p:pic>
                          <p:nvPicPr>
                            <p:cNvPr id="0" name="Object 2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195" y="2614"/>
                              <a:ext cx="512" cy="16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34842" name="Group 35"/>
                <p:cNvGrpSpPr>
                  <a:grpSpLocks/>
                </p:cNvGrpSpPr>
                <p:nvPr/>
              </p:nvGrpSpPr>
              <p:grpSpPr bwMode="auto">
                <a:xfrm>
                  <a:off x="3198" y="1979"/>
                  <a:ext cx="1867" cy="1633"/>
                  <a:chOff x="3198" y="1979"/>
                  <a:chExt cx="1867" cy="1633"/>
                </a:xfrm>
              </p:grpSpPr>
              <p:graphicFrame>
                <p:nvGraphicFramePr>
                  <p:cNvPr id="34843" name="Object 27"/>
                  <p:cNvGraphicFramePr>
                    <a:graphicFrameLocks noChangeAspect="1"/>
                  </p:cNvGraphicFramePr>
                  <p:nvPr/>
                </p:nvGraphicFramePr>
                <p:xfrm>
                  <a:off x="3198" y="3022"/>
                  <a:ext cx="136" cy="136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5088" name="公式" r:id="rId19" imgW="215619" imgH="215619" progId="Equation.3">
                          <p:embed/>
                        </p:oleObj>
                      </mc:Choice>
                      <mc:Fallback>
                        <p:oleObj name="公式" r:id="rId19" imgW="215619" imgH="215619" progId="Equation.3">
                          <p:embed/>
                          <p:pic>
                            <p:nvPicPr>
                              <p:cNvPr id="0" name="Object 27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0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198" y="3022"/>
                                <a:ext cx="136" cy="13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pSp>
                <p:nvGrpSpPr>
                  <p:cNvPr id="34844" name="Group 34"/>
                  <p:cNvGrpSpPr>
                    <a:grpSpLocks/>
                  </p:cNvGrpSpPr>
                  <p:nvPr/>
                </p:nvGrpSpPr>
                <p:grpSpPr bwMode="auto">
                  <a:xfrm>
                    <a:off x="3334" y="1979"/>
                    <a:ext cx="1731" cy="1633"/>
                    <a:chOff x="3334" y="1979"/>
                    <a:chExt cx="1731" cy="1633"/>
                  </a:xfrm>
                </p:grpSpPr>
                <p:sp>
                  <p:nvSpPr>
                    <p:cNvPr id="34846" name="Line 1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34" y="3203"/>
                      <a:ext cx="1723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847" name="Line 1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606" y="1979"/>
                      <a:ext cx="0" cy="163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848" name="Arc 18"/>
                    <p:cNvSpPr>
                      <a:spLocks/>
                    </p:cNvSpPr>
                    <p:nvPr/>
                  </p:nvSpPr>
                  <p:spPr bwMode="auto">
                    <a:xfrm rot="-5400000">
                      <a:off x="3470" y="2795"/>
                      <a:ext cx="576" cy="576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849" name="Line 2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334" y="2568"/>
                      <a:ext cx="771" cy="635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850" name="Line 2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42" y="2886"/>
                      <a:ext cx="816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aphicFrame>
                  <p:nvGraphicFramePr>
                    <p:cNvPr id="34851" name="Object 23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606" y="3249"/>
                    <a:ext cx="96" cy="104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5089" name="公式" r:id="rId21" imgW="152268" imgH="164957" progId="Equation.3">
                            <p:embed/>
                          </p:oleObj>
                        </mc:Choice>
                        <mc:Fallback>
                          <p:oleObj name="公式" r:id="rId21" imgW="152268" imgH="164957" progId="Equation.3">
                            <p:embed/>
                            <p:pic>
                              <p:nvPicPr>
                                <p:cNvPr id="0" name="Object 23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22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606" y="3249"/>
                                  <a:ext cx="96" cy="10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34852" name="Object 24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560" y="2704"/>
                    <a:ext cx="168" cy="128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5090" name="公式" r:id="rId23" imgW="266469" imgH="203024" progId="Equation.3">
                            <p:embed/>
                          </p:oleObj>
                        </mc:Choice>
                        <mc:Fallback>
                          <p:oleObj name="公式" r:id="rId23" imgW="266469" imgH="203024" progId="Equation.3">
                            <p:embed/>
                            <p:pic>
                              <p:nvPicPr>
                                <p:cNvPr id="0" name="Object 24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24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560" y="2704"/>
                                  <a:ext cx="168" cy="128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sp>
                  <p:nvSpPr>
                    <p:cNvPr id="34853" name="Line 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42" y="2931"/>
                      <a:ext cx="0" cy="27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aphicFrame>
                  <p:nvGraphicFramePr>
                    <p:cNvPr id="34854" name="Object 26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742" y="3249"/>
                    <a:ext cx="120" cy="128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5091" name="公式" r:id="rId25" imgW="190417" imgH="203112" progId="Equation.3">
                            <p:embed/>
                          </p:oleObj>
                        </mc:Choice>
                        <mc:Fallback>
                          <p:oleObj name="公式" r:id="rId25" imgW="190417" imgH="203112" progId="Equation.3">
                            <p:embed/>
                            <p:pic>
                              <p:nvPicPr>
                                <p:cNvPr id="0" name="Object 26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26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742" y="3249"/>
                                  <a:ext cx="120" cy="128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34855" name="Object 28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4921" y="3294"/>
                    <a:ext cx="144" cy="128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5092" name="公式" r:id="rId27" imgW="228501" imgH="203112" progId="Equation.3">
                            <p:embed/>
                          </p:oleObj>
                        </mc:Choice>
                        <mc:Fallback>
                          <p:oleObj name="公式" r:id="rId27" imgW="228501" imgH="203112" progId="Equation.3">
                            <p:embed/>
                            <p:pic>
                              <p:nvPicPr>
                                <p:cNvPr id="0" name="Object 28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28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4921" y="3294"/>
                                  <a:ext cx="144" cy="128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34856" name="Object 29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696" y="2069"/>
                    <a:ext cx="112" cy="128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5093" name="公式" r:id="rId29" imgW="177569" imgH="202936" progId="Equation.3">
                            <p:embed/>
                          </p:oleObj>
                        </mc:Choice>
                        <mc:Fallback>
                          <p:oleObj name="公式" r:id="rId29" imgW="177569" imgH="202936" progId="Equation.3">
                            <p:embed/>
                            <p:pic>
                              <p:nvPicPr>
                                <p:cNvPr id="0" name="Object 29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0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696" y="2069"/>
                                  <a:ext cx="112" cy="128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34857" name="Object 31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379" y="3113"/>
                    <a:ext cx="120" cy="104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5094" name="公式" r:id="rId31" imgW="57258" imgH="28498" progId="Equation.3">
                            <p:embed/>
                          </p:oleObj>
                        </mc:Choice>
                        <mc:Fallback>
                          <p:oleObj name="公式" r:id="rId31" imgW="57258" imgH="28498" progId="Equation.3">
                            <p:embed/>
                            <p:pic>
                              <p:nvPicPr>
                                <p:cNvPr id="0" name="Object 31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2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379" y="3113"/>
                                  <a:ext cx="120" cy="10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34858" name="Object 32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833" y="2750"/>
                    <a:ext cx="120" cy="160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5095" name="公式" r:id="rId33" imgW="57258" imgH="123722" progId="Equation.3">
                            <p:embed/>
                          </p:oleObj>
                        </mc:Choice>
                        <mc:Fallback>
                          <p:oleObj name="公式" r:id="rId33" imgW="57258" imgH="123722" progId="Equation.3">
                            <p:embed/>
                            <p:pic>
                              <p:nvPicPr>
                                <p:cNvPr id="0" name="Object 32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4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833" y="2750"/>
                                  <a:ext cx="120" cy="16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  <p:graphicFrame>
                <p:nvGraphicFramePr>
                  <p:cNvPr id="34845" name="Object 33"/>
                  <p:cNvGraphicFramePr>
                    <a:graphicFrameLocks noChangeAspect="1"/>
                  </p:cNvGraphicFramePr>
                  <p:nvPr/>
                </p:nvGraphicFramePr>
                <p:xfrm>
                  <a:off x="3606" y="2931"/>
                  <a:ext cx="104" cy="128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5096" name="公式" r:id="rId35" imgW="28456" imgH="66726" progId="Equation.3">
                          <p:embed/>
                        </p:oleObj>
                      </mc:Choice>
                      <mc:Fallback>
                        <p:oleObj name="公式" r:id="rId35" imgW="28456" imgH="66726" progId="Equation.3">
                          <p:embed/>
                          <p:pic>
                            <p:nvPicPr>
                              <p:cNvPr id="0" name="Object 33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606" y="2931"/>
                                <a:ext cx="104" cy="12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</p:grpSp>
      </p:grpSp>
      <p:sp>
        <p:nvSpPr>
          <p:cNvPr id="19495" name="Text Box 39"/>
          <p:cNvSpPr txBox="1">
            <a:spLocks noChangeArrowheads="1"/>
          </p:cNvSpPr>
          <p:nvPr/>
        </p:nvSpPr>
        <p:spPr bwMode="auto">
          <a:xfrm>
            <a:off x="425450" y="549275"/>
            <a:ext cx="8802688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在制造探照灯的反射镜面时，总要求将点光源射出的光线</a:t>
            </a:r>
          </a:p>
          <a:p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平行地反射出去，以保持探照灯有良好的方向性，试求反射镜面</a:t>
            </a:r>
          </a:p>
          <a:p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的几何形状。</a:t>
            </a:r>
          </a:p>
        </p:txBody>
      </p:sp>
      <p:sp>
        <p:nvSpPr>
          <p:cNvPr id="19496" name="Text Box 40"/>
          <p:cNvSpPr txBox="1">
            <a:spLocks noChangeArrowheads="1"/>
          </p:cNvSpPr>
          <p:nvPr/>
        </p:nvSpPr>
        <p:spPr bwMode="auto">
          <a:xfrm>
            <a:off x="179388" y="1773238"/>
            <a:ext cx="572452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解：取光源所在处为坐标原点，</a:t>
            </a:r>
          </a:p>
          <a:p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       而</a:t>
            </a:r>
            <a:r>
              <a:rPr kumimoji="1" lang="en-US" altLang="zh-CN" sz="2400">
                <a:latin typeface="楷体" pitchFamily="49" charset="-122"/>
                <a:ea typeface="楷体" pitchFamily="49" charset="-122"/>
              </a:rPr>
              <a:t>X</a:t>
            </a:r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轴平行光的反射方向，如右图</a:t>
            </a:r>
          </a:p>
        </p:txBody>
      </p:sp>
      <p:sp>
        <p:nvSpPr>
          <p:cNvPr id="19497" name="Text Box 41"/>
          <p:cNvSpPr txBox="1">
            <a:spLocks noChangeArrowheads="1"/>
          </p:cNvSpPr>
          <p:nvPr/>
        </p:nvSpPr>
        <p:spPr bwMode="auto">
          <a:xfrm>
            <a:off x="515938" y="2949575"/>
            <a:ext cx="292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设所求曲面为由曲线</a:t>
            </a:r>
          </a:p>
        </p:txBody>
      </p:sp>
      <p:cxnSp>
        <p:nvCxnSpPr>
          <p:cNvPr id="3" name="直接连接符 2"/>
          <p:cNvCxnSpPr>
            <a:stCxn id="34850" idx="0"/>
          </p:cNvCxnSpPr>
          <p:nvPr/>
        </p:nvCxnSpPr>
        <p:spPr>
          <a:xfrm>
            <a:off x="6731000" y="3284538"/>
            <a:ext cx="288925" cy="41433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 5"/>
          <p:cNvSpPr/>
          <p:nvPr/>
        </p:nvSpPr>
        <p:spPr>
          <a:xfrm>
            <a:off x="6656388" y="3492500"/>
            <a:ext cx="247650" cy="58738"/>
          </a:xfrm>
          <a:custGeom>
            <a:avLst/>
            <a:gdLst>
              <a:gd name="connsiteX0" fmla="*/ 0 w 247135"/>
              <a:gd name="connsiteY0" fmla="*/ 0 h 57665"/>
              <a:gd name="connsiteX1" fmla="*/ 65903 w 247135"/>
              <a:gd name="connsiteY1" fmla="*/ 49427 h 57665"/>
              <a:gd name="connsiteX2" fmla="*/ 90616 w 247135"/>
              <a:gd name="connsiteY2" fmla="*/ 57665 h 57665"/>
              <a:gd name="connsiteX3" fmla="*/ 189470 w 247135"/>
              <a:gd name="connsiteY3" fmla="*/ 32952 h 57665"/>
              <a:gd name="connsiteX4" fmla="*/ 247135 w 247135"/>
              <a:gd name="connsiteY4" fmla="*/ 16476 h 5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135" h="57665">
                <a:moveTo>
                  <a:pt x="0" y="0"/>
                </a:moveTo>
                <a:cubicBezTo>
                  <a:pt x="10113" y="8091"/>
                  <a:pt x="48411" y="40681"/>
                  <a:pt x="65903" y="49427"/>
                </a:cubicBezTo>
                <a:cubicBezTo>
                  <a:pt x="73670" y="53310"/>
                  <a:pt x="82378" y="54919"/>
                  <a:pt x="90616" y="57665"/>
                </a:cubicBezTo>
                <a:cubicBezTo>
                  <a:pt x="123567" y="49427"/>
                  <a:pt x="156744" y="42043"/>
                  <a:pt x="189470" y="32952"/>
                </a:cubicBezTo>
                <a:cubicBezTo>
                  <a:pt x="251910" y="15608"/>
                  <a:pt x="219884" y="16476"/>
                  <a:pt x="247135" y="16476"/>
                </a:cubicBezTo>
              </a:path>
            </a:pathLst>
          </a:cu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6845300" y="3295650"/>
            <a:ext cx="206375" cy="173038"/>
          </a:xfrm>
          <a:custGeom>
            <a:avLst/>
            <a:gdLst>
              <a:gd name="connsiteX0" fmla="*/ 0 w 205946"/>
              <a:gd name="connsiteY0" fmla="*/ 164757 h 173340"/>
              <a:gd name="connsiteX1" fmla="*/ 148281 w 205946"/>
              <a:gd name="connsiteY1" fmla="*/ 164757 h 173340"/>
              <a:gd name="connsiteX2" fmla="*/ 181233 w 205946"/>
              <a:gd name="connsiteY2" fmla="*/ 115330 h 173340"/>
              <a:gd name="connsiteX3" fmla="*/ 197708 w 205946"/>
              <a:gd name="connsiteY3" fmla="*/ 65903 h 173340"/>
              <a:gd name="connsiteX4" fmla="*/ 205946 w 205946"/>
              <a:gd name="connsiteY4" fmla="*/ 41189 h 173340"/>
              <a:gd name="connsiteX5" fmla="*/ 205946 w 205946"/>
              <a:gd name="connsiteY5" fmla="*/ 0 h 17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946" h="173340">
                <a:moveTo>
                  <a:pt x="0" y="164757"/>
                </a:moveTo>
                <a:cubicBezTo>
                  <a:pt x="26412" y="167398"/>
                  <a:pt x="117564" y="182675"/>
                  <a:pt x="148281" y="164757"/>
                </a:cubicBezTo>
                <a:cubicBezTo>
                  <a:pt x="165385" y="154780"/>
                  <a:pt x="181233" y="115330"/>
                  <a:pt x="181233" y="115330"/>
                </a:cubicBezTo>
                <a:lnTo>
                  <a:pt x="197708" y="65903"/>
                </a:lnTo>
                <a:cubicBezTo>
                  <a:pt x="200454" y="57665"/>
                  <a:pt x="205946" y="49873"/>
                  <a:pt x="205946" y="41189"/>
                </a:cubicBezTo>
                <a:lnTo>
                  <a:pt x="205946" y="0"/>
                </a:lnTo>
              </a:path>
            </a:pathLst>
          </a:cu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4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3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9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9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9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/>
      <p:bldP spid="19461" grpId="0"/>
      <p:bldP spid="19464" grpId="0"/>
      <p:bldP spid="19466" grpId="0"/>
      <p:bldP spid="1949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288925" y="20638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则</a:t>
            </a:r>
          </a:p>
        </p:txBody>
      </p:sp>
      <p:graphicFrame>
        <p:nvGraphicFramePr>
          <p:cNvPr id="20483" name="Object 3"/>
          <p:cNvGraphicFramePr>
            <a:graphicFrameLocks noChangeAspect="1"/>
          </p:cNvGraphicFramePr>
          <p:nvPr/>
        </p:nvGraphicFramePr>
        <p:xfrm>
          <a:off x="1116013" y="115888"/>
          <a:ext cx="17272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12" name="Equation" r:id="rId3" imgW="1726451" imgH="482391" progId="Equation.DSMT4">
                  <p:embed/>
                </p:oleObj>
              </mc:Choice>
              <mc:Fallback>
                <p:oleObj name="Equation" r:id="rId3" imgW="1726451" imgH="482391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5888"/>
                        <a:ext cx="17272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Object 5"/>
          <p:cNvGraphicFramePr>
            <a:graphicFrameLocks noChangeAspect="1"/>
          </p:cNvGraphicFramePr>
          <p:nvPr/>
        </p:nvGraphicFramePr>
        <p:xfrm>
          <a:off x="754063" y="836613"/>
          <a:ext cx="48006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13" name="Equation" r:id="rId5" imgW="4800600" imgH="1104900" progId="Equation.DSMT4">
                  <p:embed/>
                </p:oleObj>
              </mc:Choice>
              <mc:Fallback>
                <p:oleObj name="Equation" r:id="rId5" imgW="4800600" imgH="11049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3" y="836613"/>
                        <a:ext cx="480060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323850" y="2133600"/>
            <a:ext cx="3841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该方程为齐次方程。作变换</a:t>
            </a:r>
          </a:p>
        </p:txBody>
      </p:sp>
      <p:graphicFrame>
        <p:nvGraphicFramePr>
          <p:cNvPr id="20489" name="Object 9"/>
          <p:cNvGraphicFramePr>
            <a:graphicFrameLocks noChangeAspect="1"/>
          </p:cNvGraphicFramePr>
          <p:nvPr/>
        </p:nvGraphicFramePr>
        <p:xfrm>
          <a:off x="684213" y="2708275"/>
          <a:ext cx="8128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14" name="Equation" r:id="rId7" imgW="812447" imgH="901309" progId="Equation.DSMT4">
                  <p:embed/>
                </p:oleObj>
              </mc:Choice>
              <mc:Fallback>
                <p:oleObj name="Equation" r:id="rId7" imgW="812447" imgH="901309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708275"/>
                        <a:ext cx="8128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0" name="Text Box 10"/>
          <p:cNvSpPr txBox="1">
            <a:spLocks noChangeArrowheads="1"/>
          </p:cNvSpPr>
          <p:nvPr/>
        </p:nvSpPr>
        <p:spPr bwMode="auto">
          <a:xfrm>
            <a:off x="1692275" y="2924175"/>
            <a:ext cx="8001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  则</a:t>
            </a:r>
          </a:p>
        </p:txBody>
      </p:sp>
      <p:graphicFrame>
        <p:nvGraphicFramePr>
          <p:cNvPr id="20491" name="Object 11"/>
          <p:cNvGraphicFramePr>
            <a:graphicFrameLocks noChangeAspect="1"/>
          </p:cNvGraphicFramePr>
          <p:nvPr/>
        </p:nvGraphicFramePr>
        <p:xfrm>
          <a:off x="2600325" y="2711450"/>
          <a:ext cx="2070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15" name="Equation" r:id="rId9" imgW="2070100" imgH="901700" progId="Equation.DSMT4">
                  <p:embed/>
                </p:oleObj>
              </mc:Choice>
              <mc:Fallback>
                <p:oleObj name="Equation" r:id="rId9" imgW="2070100" imgH="9017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0325" y="2711450"/>
                        <a:ext cx="20701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468313" y="3716338"/>
            <a:ext cx="292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分离变量两边积分得</a:t>
            </a:r>
          </a:p>
        </p:txBody>
      </p:sp>
      <p:graphicFrame>
        <p:nvGraphicFramePr>
          <p:cNvPr id="20493" name="Object 13"/>
          <p:cNvGraphicFramePr>
            <a:graphicFrameLocks noChangeAspect="1"/>
          </p:cNvGraphicFramePr>
          <p:nvPr/>
        </p:nvGraphicFramePr>
        <p:xfrm>
          <a:off x="3635375" y="3644900"/>
          <a:ext cx="4038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16" name="Equation" r:id="rId11" imgW="4038600" imgH="787400" progId="Equation.DSMT4">
                  <p:embed/>
                </p:oleObj>
              </mc:Choice>
              <mc:Fallback>
                <p:oleObj name="Equation" r:id="rId11" imgW="4038600" imgH="7874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3644900"/>
                        <a:ext cx="40386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539750" y="4652963"/>
            <a:ext cx="2622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代回原变量化简得</a:t>
            </a:r>
          </a:p>
        </p:txBody>
      </p:sp>
      <p:graphicFrame>
        <p:nvGraphicFramePr>
          <p:cNvPr id="20495" name="Object 15"/>
          <p:cNvGraphicFramePr>
            <a:graphicFrameLocks noChangeAspect="1"/>
          </p:cNvGraphicFramePr>
          <p:nvPr/>
        </p:nvGraphicFramePr>
        <p:xfrm>
          <a:off x="4189413" y="4719638"/>
          <a:ext cx="23368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17" name="Equation" r:id="rId13" imgW="2336800" imgH="495300" progId="Equation.DSMT4">
                  <p:embed/>
                </p:oleObj>
              </mc:Choice>
              <mc:Fallback>
                <p:oleObj name="Equation" r:id="rId13" imgW="2336800" imgH="4953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9413" y="4719638"/>
                        <a:ext cx="23368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539750" y="5516563"/>
            <a:ext cx="3536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楷体" pitchFamily="49" charset="-122"/>
                <a:ea typeface="楷体" pitchFamily="49" charset="-122"/>
              </a:rPr>
              <a:t>则所求反射镜面方程为：</a:t>
            </a:r>
          </a:p>
        </p:txBody>
      </p:sp>
      <p:graphicFrame>
        <p:nvGraphicFramePr>
          <p:cNvPr id="20497" name="Object 17"/>
          <p:cNvGraphicFramePr>
            <a:graphicFrameLocks noChangeAspect="1"/>
          </p:cNvGraphicFramePr>
          <p:nvPr/>
        </p:nvGraphicFramePr>
        <p:xfrm>
          <a:off x="4067175" y="5589588"/>
          <a:ext cx="29972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18" name="Equation" r:id="rId15" imgW="2997200" imgH="495300" progId="Equation.DSMT4">
                  <p:embed/>
                </p:oleObj>
              </mc:Choice>
              <mc:Fallback>
                <p:oleObj name="Equation" r:id="rId15" imgW="2997200" imgH="4953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5589588"/>
                        <a:ext cx="29972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286" name="Group 38"/>
          <p:cNvGrpSpPr>
            <a:grpSpLocks/>
          </p:cNvGrpSpPr>
          <p:nvPr/>
        </p:nvGrpSpPr>
        <p:grpSpPr bwMode="auto">
          <a:xfrm>
            <a:off x="5795963" y="765175"/>
            <a:ext cx="2963862" cy="2592388"/>
            <a:chOff x="3198" y="1979"/>
            <a:chExt cx="1867" cy="1633"/>
          </a:xfrm>
        </p:grpSpPr>
        <p:sp>
          <p:nvSpPr>
            <p:cNvPr id="35856" name="Line 19"/>
            <p:cNvSpPr>
              <a:spLocks noChangeShapeType="1"/>
            </p:cNvSpPr>
            <p:nvPr/>
          </p:nvSpPr>
          <p:spPr bwMode="auto">
            <a:xfrm flipH="1">
              <a:off x="3606" y="2886"/>
              <a:ext cx="136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5857" name="Group 37"/>
            <p:cNvGrpSpPr>
              <a:grpSpLocks/>
            </p:cNvGrpSpPr>
            <p:nvPr/>
          </p:nvGrpSpPr>
          <p:grpSpPr bwMode="auto">
            <a:xfrm>
              <a:off x="3198" y="1979"/>
              <a:ext cx="1867" cy="1633"/>
              <a:chOff x="3198" y="1979"/>
              <a:chExt cx="1867" cy="1633"/>
            </a:xfrm>
          </p:grpSpPr>
          <p:graphicFrame>
            <p:nvGraphicFramePr>
              <p:cNvPr id="35858" name="Object 30"/>
              <p:cNvGraphicFramePr>
                <a:graphicFrameLocks noChangeAspect="1"/>
              </p:cNvGraphicFramePr>
              <p:nvPr/>
            </p:nvGraphicFramePr>
            <p:xfrm>
              <a:off x="3696" y="2704"/>
              <a:ext cx="320" cy="1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119" name="公式" r:id="rId17" imgW="507780" imgH="253890" progId="Equation.3">
                      <p:embed/>
                    </p:oleObj>
                  </mc:Choice>
                  <mc:Fallback>
                    <p:oleObj name="公式" r:id="rId17" imgW="507780" imgH="253890" progId="Equation.3">
                      <p:embed/>
                      <p:pic>
                        <p:nvPicPr>
                          <p:cNvPr id="0" name="Object 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96" y="2704"/>
                            <a:ext cx="320" cy="1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35859" name="Group 36"/>
              <p:cNvGrpSpPr>
                <a:grpSpLocks/>
              </p:cNvGrpSpPr>
              <p:nvPr/>
            </p:nvGrpSpPr>
            <p:grpSpPr bwMode="auto">
              <a:xfrm>
                <a:off x="3198" y="1979"/>
                <a:ext cx="1867" cy="1633"/>
                <a:chOff x="3198" y="1979"/>
                <a:chExt cx="1867" cy="1633"/>
              </a:xfrm>
            </p:grpSpPr>
            <p:graphicFrame>
              <p:nvGraphicFramePr>
                <p:cNvPr id="35860" name="Object 22"/>
                <p:cNvGraphicFramePr>
                  <a:graphicFrameLocks noChangeAspect="1"/>
                </p:cNvGraphicFramePr>
                <p:nvPr/>
              </p:nvGraphicFramePr>
              <p:xfrm>
                <a:off x="4195" y="2614"/>
                <a:ext cx="512" cy="16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6120" name="公式" r:id="rId19" imgW="812447" imgH="253890" progId="Equation.3">
                        <p:embed/>
                      </p:oleObj>
                    </mc:Choice>
                    <mc:Fallback>
                      <p:oleObj name="公式" r:id="rId19" imgW="812447" imgH="253890" progId="Equation.3">
                        <p:embed/>
                        <p:pic>
                          <p:nvPicPr>
                            <p:cNvPr id="0" name="Object 2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195" y="2614"/>
                              <a:ext cx="512" cy="16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35861" name="Group 35"/>
                <p:cNvGrpSpPr>
                  <a:grpSpLocks/>
                </p:cNvGrpSpPr>
                <p:nvPr/>
              </p:nvGrpSpPr>
              <p:grpSpPr bwMode="auto">
                <a:xfrm>
                  <a:off x="3198" y="1979"/>
                  <a:ext cx="1867" cy="1633"/>
                  <a:chOff x="3198" y="1979"/>
                  <a:chExt cx="1867" cy="1633"/>
                </a:xfrm>
              </p:grpSpPr>
              <p:graphicFrame>
                <p:nvGraphicFramePr>
                  <p:cNvPr id="35862" name="Object 27"/>
                  <p:cNvGraphicFramePr>
                    <a:graphicFrameLocks noChangeAspect="1"/>
                  </p:cNvGraphicFramePr>
                  <p:nvPr/>
                </p:nvGraphicFramePr>
                <p:xfrm>
                  <a:off x="3198" y="3022"/>
                  <a:ext cx="136" cy="136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6121" name="公式" r:id="rId21" imgW="215619" imgH="215619" progId="Equation.3">
                          <p:embed/>
                        </p:oleObj>
                      </mc:Choice>
                      <mc:Fallback>
                        <p:oleObj name="公式" r:id="rId21" imgW="215619" imgH="215619" progId="Equation.3">
                          <p:embed/>
                          <p:pic>
                            <p:nvPicPr>
                              <p:cNvPr id="0" name="Object 27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198" y="3022"/>
                                <a:ext cx="136" cy="13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pSp>
                <p:nvGrpSpPr>
                  <p:cNvPr id="35863" name="Group 34"/>
                  <p:cNvGrpSpPr>
                    <a:grpSpLocks/>
                  </p:cNvGrpSpPr>
                  <p:nvPr/>
                </p:nvGrpSpPr>
                <p:grpSpPr bwMode="auto">
                  <a:xfrm>
                    <a:off x="3334" y="1979"/>
                    <a:ext cx="1731" cy="1633"/>
                    <a:chOff x="3334" y="1979"/>
                    <a:chExt cx="1731" cy="1633"/>
                  </a:xfrm>
                </p:grpSpPr>
                <p:sp>
                  <p:nvSpPr>
                    <p:cNvPr id="35865" name="Line 1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34" y="3203"/>
                      <a:ext cx="1723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866" name="Line 1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606" y="1979"/>
                      <a:ext cx="0" cy="163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867" name="Arc 18"/>
                    <p:cNvSpPr>
                      <a:spLocks/>
                    </p:cNvSpPr>
                    <p:nvPr/>
                  </p:nvSpPr>
                  <p:spPr bwMode="auto">
                    <a:xfrm rot="-5400000">
                      <a:off x="3470" y="2795"/>
                      <a:ext cx="576" cy="576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0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868" name="Line 2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334" y="2568"/>
                      <a:ext cx="771" cy="635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869" name="Line 2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42" y="2886"/>
                      <a:ext cx="816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aphicFrame>
                  <p:nvGraphicFramePr>
                    <p:cNvPr id="35870" name="Object 23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606" y="3249"/>
                    <a:ext cx="96" cy="104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6122" name="公式" r:id="rId23" imgW="152268" imgH="164957" progId="Equation.3">
                            <p:embed/>
                          </p:oleObj>
                        </mc:Choice>
                        <mc:Fallback>
                          <p:oleObj name="公式" r:id="rId23" imgW="152268" imgH="164957" progId="Equation.3">
                            <p:embed/>
                            <p:pic>
                              <p:nvPicPr>
                                <p:cNvPr id="0" name="Object 23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24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606" y="3249"/>
                                  <a:ext cx="96" cy="10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35871" name="Object 24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560" y="2704"/>
                    <a:ext cx="168" cy="128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6123" name="公式" r:id="rId25" imgW="266469" imgH="203024" progId="Equation.3">
                            <p:embed/>
                          </p:oleObj>
                        </mc:Choice>
                        <mc:Fallback>
                          <p:oleObj name="公式" r:id="rId25" imgW="266469" imgH="203024" progId="Equation.3">
                            <p:embed/>
                            <p:pic>
                              <p:nvPicPr>
                                <p:cNvPr id="0" name="Object 24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26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560" y="2704"/>
                                  <a:ext cx="168" cy="128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sp>
                  <p:nvSpPr>
                    <p:cNvPr id="35872" name="Line 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42" y="2931"/>
                      <a:ext cx="0" cy="27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aphicFrame>
                  <p:nvGraphicFramePr>
                    <p:cNvPr id="35873" name="Object 26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742" y="3249"/>
                    <a:ext cx="120" cy="128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6124" name="公式" r:id="rId27" imgW="190417" imgH="203112" progId="Equation.3">
                            <p:embed/>
                          </p:oleObj>
                        </mc:Choice>
                        <mc:Fallback>
                          <p:oleObj name="公式" r:id="rId27" imgW="190417" imgH="203112" progId="Equation.3">
                            <p:embed/>
                            <p:pic>
                              <p:nvPicPr>
                                <p:cNvPr id="0" name="Object 26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28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742" y="3249"/>
                                  <a:ext cx="120" cy="128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35874" name="Object 28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4921" y="3294"/>
                    <a:ext cx="144" cy="128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6125" name="公式" r:id="rId29" imgW="228501" imgH="203112" progId="Equation.3">
                            <p:embed/>
                          </p:oleObj>
                        </mc:Choice>
                        <mc:Fallback>
                          <p:oleObj name="公式" r:id="rId29" imgW="228501" imgH="203112" progId="Equation.3">
                            <p:embed/>
                            <p:pic>
                              <p:nvPicPr>
                                <p:cNvPr id="0" name="Object 28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0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4921" y="3294"/>
                                  <a:ext cx="144" cy="128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35875" name="Object 29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696" y="2069"/>
                    <a:ext cx="112" cy="128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6126" name="公式" r:id="rId31" imgW="177569" imgH="202936" progId="Equation.3">
                            <p:embed/>
                          </p:oleObj>
                        </mc:Choice>
                        <mc:Fallback>
                          <p:oleObj name="公式" r:id="rId31" imgW="177569" imgH="202936" progId="Equation.3">
                            <p:embed/>
                            <p:pic>
                              <p:nvPicPr>
                                <p:cNvPr id="0" name="Object 29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2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696" y="2069"/>
                                  <a:ext cx="112" cy="128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35876" name="Object 31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379" y="3113"/>
                    <a:ext cx="120" cy="104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6127" name="公式" r:id="rId33" imgW="57258" imgH="28498" progId="Equation.3">
                            <p:embed/>
                          </p:oleObj>
                        </mc:Choice>
                        <mc:Fallback>
                          <p:oleObj name="公式" r:id="rId33" imgW="57258" imgH="28498" progId="Equation.3">
                            <p:embed/>
                            <p:pic>
                              <p:nvPicPr>
                                <p:cNvPr id="0" name="Object 31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4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379" y="3113"/>
                                  <a:ext cx="120" cy="104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35877" name="Object 32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833" y="2750"/>
                    <a:ext cx="120" cy="160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6128" name="公式" r:id="rId35" imgW="57258" imgH="123722" progId="Equation.3">
                            <p:embed/>
                          </p:oleObj>
                        </mc:Choice>
                        <mc:Fallback>
                          <p:oleObj name="公式" r:id="rId35" imgW="57258" imgH="123722" progId="Equation.3">
                            <p:embed/>
                            <p:pic>
                              <p:nvPicPr>
                                <p:cNvPr id="0" name="Object 32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6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833" y="2750"/>
                                  <a:ext cx="120" cy="16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  <p:graphicFrame>
                <p:nvGraphicFramePr>
                  <p:cNvPr id="35864" name="Object 33"/>
                  <p:cNvGraphicFramePr>
                    <a:graphicFrameLocks noChangeAspect="1"/>
                  </p:cNvGraphicFramePr>
                  <p:nvPr/>
                </p:nvGraphicFramePr>
                <p:xfrm>
                  <a:off x="3606" y="2931"/>
                  <a:ext cx="104" cy="128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36129" name="公式" r:id="rId37" imgW="28456" imgH="66726" progId="Equation.3">
                          <p:embed/>
                        </p:oleObj>
                      </mc:Choice>
                      <mc:Fallback>
                        <p:oleObj name="公式" r:id="rId37" imgW="28456" imgH="66726" progId="Equation.3">
                          <p:embed/>
                          <p:pic>
                            <p:nvPicPr>
                              <p:cNvPr id="0" name="Object 33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606" y="2931"/>
                                <a:ext cx="104" cy="12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0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6" grpId="0"/>
      <p:bldP spid="20494" grpId="0"/>
      <p:bldP spid="2049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4"/>
          <p:cNvSpPr txBox="1">
            <a:spLocks noChangeArrowheads="1"/>
          </p:cNvSpPr>
          <p:nvPr/>
        </p:nvSpPr>
        <p:spPr bwMode="auto">
          <a:xfrm>
            <a:off x="1258888" y="1268413"/>
            <a:ext cx="5572125" cy="181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课后作业</a:t>
            </a:r>
            <a:r>
              <a:rPr lang="en-US" altLang="zh-CN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:</a:t>
            </a:r>
            <a:endParaRPr lang="zh-CN" altLang="en-US">
              <a:latin typeface="楷体" pitchFamily="49" charset="-122"/>
              <a:ea typeface="楷体" pitchFamily="49" charset="-122"/>
            </a:endParaRPr>
          </a:p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　</a:t>
            </a:r>
          </a:p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习题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1.2. 1(1,3,6),4, 8(1,3,5).</a:t>
            </a:r>
          </a:p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习题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2.1. 1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2,5,6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8,10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）</a:t>
            </a:r>
            <a:endParaRPr lang="en-US" altLang="zh-CN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 1"/>
          <p:cNvSpPr txBox="1">
            <a:spLocks noChangeArrowheads="1"/>
          </p:cNvSpPr>
          <p:nvPr/>
        </p:nvSpPr>
        <p:spPr bwMode="auto">
          <a:xfrm>
            <a:off x="384175" y="4505325"/>
            <a:ext cx="871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zh-CN" sz="2000">
                <a:latin typeface="楷体" pitchFamily="49" charset="-122"/>
                <a:ea typeface="楷体" pitchFamily="49" charset="-122"/>
              </a:rPr>
              <a:t>数学上导出了有名的浅水波</a:t>
            </a:r>
            <a:r>
              <a:rPr lang="en-US" altLang="zh-CN" sz="2000" u="sng">
                <a:solidFill>
                  <a:srgbClr val="FF0000"/>
                </a:solidFill>
                <a:latin typeface="楷体" pitchFamily="49" charset="-122"/>
                <a:ea typeface="楷体" pitchFamily="49" charset="-122"/>
                <a:hlinkClick r:id="rId3"/>
              </a:rPr>
              <a:t>KdV方程</a:t>
            </a:r>
            <a:r>
              <a:rPr lang="zh-CN" altLang="zh-CN" sz="2000">
                <a:latin typeface="楷体" pitchFamily="49" charset="-122"/>
                <a:ea typeface="楷体" pitchFamily="49" charset="-122"/>
              </a:rPr>
              <a:t>，并给出了一个类似于罗素孤立波的解析</a:t>
            </a:r>
            <a:endParaRPr lang="zh-CN" altLang="en-US" sz="2000">
              <a:solidFill>
                <a:srgbClr val="96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4235450" y="4914900"/>
            <a:ext cx="1468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000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孤立子理论</a:t>
            </a:r>
          </a:p>
        </p:txBody>
      </p:sp>
      <p:graphicFrame>
        <p:nvGraphicFramePr>
          <p:cNvPr id="4" name="对象 2"/>
          <p:cNvGraphicFramePr>
            <a:graphicFrameLocks noChangeAspect="1"/>
          </p:cNvGraphicFramePr>
          <p:nvPr/>
        </p:nvGraphicFramePr>
        <p:xfrm>
          <a:off x="1835150" y="5516563"/>
          <a:ext cx="42672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7" name="Equation" r:id="rId4" imgW="4267200" imgH="647700" progId="Equation.DSMT4">
                  <p:embed/>
                </p:oleObj>
              </mc:Choice>
              <mc:Fallback>
                <p:oleObj name="Equation" r:id="rId4" imgW="4267200" imgH="6477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516563"/>
                        <a:ext cx="4267200" cy="647700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5"/>
          <p:cNvSpPr txBox="1">
            <a:spLocks noChangeArrowheads="1"/>
          </p:cNvSpPr>
          <p:nvPr/>
        </p:nvSpPr>
        <p:spPr bwMode="auto">
          <a:xfrm>
            <a:off x="1042988" y="6381750"/>
            <a:ext cx="5473700" cy="4000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变量与未知函数及其微分的方程式</a:t>
            </a:r>
            <a:r>
              <a:rPr lang="en-US" altLang="zh-CN" sz="2000">
                <a:latin typeface="楷体" pitchFamily="49" charset="-122"/>
                <a:ea typeface="楷体" pitchFamily="49" charset="-122"/>
              </a:rPr>
              <a:t>—</a:t>
            </a:r>
            <a:r>
              <a:rPr lang="zh-CN" altLang="en-US" sz="20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微分方程</a:t>
            </a: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.</a:t>
            </a:r>
            <a:endParaRPr lang="en-US" altLang="zh-CN" sz="20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68313" y="260350"/>
            <a:ext cx="82629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2000">
                <a:latin typeface="楷体" pitchFamily="49" charset="-122"/>
                <a:ea typeface="楷体" pitchFamily="49" charset="-122"/>
              </a:rPr>
              <a:t> 1834</a:t>
            </a:r>
            <a:r>
              <a:rPr lang="zh-CN" altLang="zh-CN" sz="2000">
                <a:latin typeface="楷体" pitchFamily="49" charset="-122"/>
                <a:ea typeface="楷体" pitchFamily="49" charset="-122"/>
              </a:rPr>
              <a:t>年秋，英国造船工程师</a:t>
            </a:r>
            <a:r>
              <a:rPr lang="en-US" altLang="zh-CN" sz="2000" u="sng">
                <a:latin typeface="楷体" pitchFamily="49" charset="-122"/>
                <a:ea typeface="楷体" pitchFamily="49" charset="-122"/>
                <a:hlinkClick r:id="rId6"/>
              </a:rPr>
              <a:t>罗素</a:t>
            </a:r>
            <a:r>
              <a:rPr lang="zh-CN" altLang="zh-CN" sz="2000">
                <a:latin typeface="楷体" pitchFamily="49" charset="-122"/>
                <a:ea typeface="楷体" pitchFamily="49" charset="-122"/>
              </a:rPr>
              <a:t>在运河河道上看到了由两匹骏马拉着的</a:t>
            </a:r>
            <a:endParaRPr lang="zh-CN" altLang="en-US" sz="2000">
              <a:solidFill>
                <a:srgbClr val="96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90525" y="722313"/>
            <a:ext cx="7623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zh-CN" sz="2000">
                <a:latin typeface="楷体" pitchFamily="49" charset="-122"/>
                <a:ea typeface="楷体" pitchFamily="49" charset="-122"/>
              </a:rPr>
              <a:t>一只迅速前进的船突然停止时，被船所推动的一大团水却不停止，</a:t>
            </a:r>
            <a:endParaRPr lang="zh-CN" altLang="en-US" sz="2000">
              <a:solidFill>
                <a:srgbClr val="96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14325" y="1184275"/>
            <a:ext cx="8134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zh-CN" sz="2000">
                <a:latin typeface="楷体" pitchFamily="49" charset="-122"/>
                <a:ea typeface="楷体" pitchFamily="49" charset="-122"/>
              </a:rPr>
              <a:t>它积聚在船头周围激烈地扰动，然后形成一个滚园、光滑而又轮廓分明</a:t>
            </a:r>
            <a:endParaRPr lang="zh-CN" altLang="en-US" sz="2000">
              <a:solidFill>
                <a:srgbClr val="96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50838" y="1649413"/>
            <a:ext cx="81359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zh-CN" sz="2000">
                <a:latin typeface="楷体" pitchFamily="49" charset="-122"/>
                <a:ea typeface="楷体" pitchFamily="49" charset="-122"/>
              </a:rPr>
              <a:t>的大水包，高度约为</a:t>
            </a:r>
            <a:r>
              <a:rPr lang="en-US" altLang="zh-CN" sz="2000">
                <a:latin typeface="楷体" pitchFamily="49" charset="-122"/>
                <a:ea typeface="楷体" pitchFamily="49" charset="-122"/>
              </a:rPr>
              <a:t>0.3</a:t>
            </a:r>
            <a:r>
              <a:rPr lang="zh-CN" altLang="zh-CN" sz="2000">
                <a:latin typeface="楷体" pitchFamily="49" charset="-122"/>
                <a:ea typeface="楷体" pitchFamily="49" charset="-122"/>
              </a:rPr>
              <a:t>～</a:t>
            </a:r>
            <a:r>
              <a:rPr lang="en-US" altLang="zh-CN" sz="2000">
                <a:latin typeface="楷体" pitchFamily="49" charset="-122"/>
                <a:ea typeface="楷体" pitchFamily="49" charset="-122"/>
              </a:rPr>
              <a:t>0.5</a:t>
            </a:r>
            <a:r>
              <a:rPr lang="zh-CN" altLang="zh-CN" sz="2000">
                <a:latin typeface="楷体" pitchFamily="49" charset="-122"/>
                <a:ea typeface="楷体" pitchFamily="49" charset="-122"/>
              </a:rPr>
              <a:t>米，长约</a:t>
            </a:r>
            <a:r>
              <a:rPr lang="en-US" altLang="zh-CN" sz="2000">
                <a:latin typeface="楷体" pitchFamily="49" charset="-122"/>
                <a:ea typeface="楷体" pitchFamily="49" charset="-122"/>
              </a:rPr>
              <a:t>10</a:t>
            </a:r>
            <a:r>
              <a:rPr lang="zh-CN" altLang="zh-CN" sz="2000">
                <a:latin typeface="楷体" pitchFamily="49" charset="-122"/>
                <a:ea typeface="楷体" pitchFamily="49" charset="-122"/>
              </a:rPr>
              <a:t>米，以每小时约</a:t>
            </a:r>
            <a:r>
              <a:rPr lang="en-US" altLang="zh-CN" sz="2000">
                <a:latin typeface="楷体" pitchFamily="49" charset="-122"/>
                <a:ea typeface="楷体" pitchFamily="49" charset="-122"/>
              </a:rPr>
              <a:t>13</a:t>
            </a:r>
            <a:r>
              <a:rPr lang="zh-CN" altLang="zh-CN" sz="2000">
                <a:latin typeface="楷体" pitchFamily="49" charset="-122"/>
                <a:ea typeface="楷体" pitchFamily="49" charset="-122"/>
              </a:rPr>
              <a:t>公里的速度</a:t>
            </a:r>
            <a:endParaRPr lang="zh-CN" altLang="en-US" sz="2000">
              <a:solidFill>
                <a:srgbClr val="96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50838" y="2058988"/>
            <a:ext cx="81359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zh-CN" sz="2000">
                <a:latin typeface="楷体" pitchFamily="49" charset="-122"/>
                <a:ea typeface="楷体" pitchFamily="49" charset="-122"/>
              </a:rPr>
              <a:t>沿着河面向前滚动。罗素骑马沿运河跟踪这个水包时发现，它的大小</a:t>
            </a:r>
            <a:r>
              <a:rPr lang="zh-CN" altLang="en-US" sz="2000">
                <a:latin typeface="楷体" pitchFamily="49" charset="-122"/>
                <a:ea typeface="楷体" pitchFamily="49" charset="-122"/>
              </a:rPr>
              <a:t>、</a:t>
            </a:r>
            <a:endParaRPr lang="zh-CN" altLang="en-US" sz="2000">
              <a:solidFill>
                <a:srgbClr val="96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314325" y="2514600"/>
            <a:ext cx="8531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zh-CN" sz="2000">
                <a:latin typeface="楷体" pitchFamily="49" charset="-122"/>
                <a:ea typeface="楷体" pitchFamily="49" charset="-122"/>
              </a:rPr>
              <a:t>形状和速度变化很慢直到</a:t>
            </a:r>
            <a:r>
              <a:rPr lang="en-US" altLang="zh-CN" sz="200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zh-CN" sz="2000">
                <a:latin typeface="楷体" pitchFamily="49" charset="-122"/>
                <a:ea typeface="楷体" pitchFamily="49" charset="-122"/>
              </a:rPr>
              <a:t>～</a:t>
            </a:r>
            <a:r>
              <a:rPr lang="en-US" altLang="zh-CN" sz="2000"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zh-CN" sz="2000">
                <a:latin typeface="楷体" pitchFamily="49" charset="-122"/>
                <a:ea typeface="楷体" pitchFamily="49" charset="-122"/>
              </a:rPr>
              <a:t>公里后，才在河道上渐渐地消失。罗素马上</a:t>
            </a:r>
            <a:endParaRPr lang="zh-CN" altLang="en-US" sz="2000"/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314325" y="3011488"/>
            <a:ext cx="8369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zh-CN" sz="2000">
                <a:latin typeface="楷体" pitchFamily="49" charset="-122"/>
                <a:ea typeface="楷体" pitchFamily="49" charset="-122"/>
              </a:rPr>
              <a:t>意识到</a:t>
            </a:r>
            <a:r>
              <a:rPr lang="zh-CN" altLang="en-US" sz="200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zh-CN" sz="2000">
                <a:latin typeface="楷体" pitchFamily="49" charset="-122"/>
                <a:ea typeface="楷体" pitchFamily="49" charset="-122"/>
              </a:rPr>
              <a:t>他所发现的这个水包决不是普通的水波。十年后罗素向</a:t>
            </a:r>
            <a:r>
              <a:rPr lang="en-US" altLang="zh-CN" sz="2000">
                <a:latin typeface="楷体" pitchFamily="49" charset="-122"/>
                <a:ea typeface="楷体" pitchFamily="49" charset="-122"/>
              </a:rPr>
              <a:t>英国</a:t>
            </a:r>
            <a:r>
              <a:rPr lang="zh-CN" altLang="en-US" sz="2000">
                <a:latin typeface="楷体" pitchFamily="49" charset="-122"/>
                <a:ea typeface="楷体" pitchFamily="49" charset="-122"/>
              </a:rPr>
              <a:t>科学</a:t>
            </a:r>
            <a:endParaRPr lang="zh-CN" altLang="en-US" sz="2000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79388" y="3563938"/>
            <a:ext cx="9161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000">
                <a:latin typeface="楷体" pitchFamily="49" charset="-122"/>
                <a:ea typeface="楷体" pitchFamily="49" charset="-122"/>
              </a:rPr>
              <a:t>促进会</a:t>
            </a:r>
            <a:r>
              <a:rPr lang="zh-CN" altLang="zh-CN" sz="2000">
                <a:latin typeface="楷体" pitchFamily="49" charset="-122"/>
                <a:ea typeface="楷体" pitchFamily="49" charset="-122"/>
              </a:rPr>
              <a:t>报告了自己的观点，但却没能说服他的同事们，罗素所发现的孤立波现象</a:t>
            </a:r>
            <a:endParaRPr lang="zh-CN" altLang="en-US" sz="2000">
              <a:solidFill>
                <a:srgbClr val="96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87338" y="4040188"/>
            <a:ext cx="82629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zh-CN" sz="2000">
                <a:latin typeface="楷体" pitchFamily="49" charset="-122"/>
                <a:ea typeface="楷体" pitchFamily="49" charset="-122"/>
              </a:rPr>
              <a:t>未能引起人们的注意。</a:t>
            </a:r>
            <a:r>
              <a:rPr lang="en-US" altLang="zh-CN" sz="2000">
                <a:latin typeface="楷体" pitchFamily="49" charset="-122"/>
                <a:ea typeface="楷体" pitchFamily="49" charset="-122"/>
              </a:rPr>
              <a:t>50</a:t>
            </a:r>
            <a:r>
              <a:rPr lang="zh-CN" altLang="zh-CN" sz="2000">
                <a:latin typeface="楷体" pitchFamily="49" charset="-122"/>
                <a:ea typeface="楷体" pitchFamily="49" charset="-122"/>
              </a:rPr>
              <a:t>年以后即</a:t>
            </a:r>
            <a:r>
              <a:rPr lang="zh-CN" altLang="en-US" sz="200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zh-CN" sz="2000">
                <a:latin typeface="楷体" pitchFamily="49" charset="-122"/>
                <a:ea typeface="楷体" pitchFamily="49" charset="-122"/>
              </a:rPr>
              <a:t>两位数学家</a:t>
            </a:r>
            <a:r>
              <a:rPr lang="zh-CN" altLang="zh-CN" sz="200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科特维格</a:t>
            </a:r>
            <a:r>
              <a:rPr lang="zh-CN" altLang="zh-CN" sz="2000">
                <a:latin typeface="楷体" pitchFamily="49" charset="-122"/>
                <a:ea typeface="楷体" pitchFamily="49" charset="-122"/>
              </a:rPr>
              <a:t>与</a:t>
            </a:r>
            <a:r>
              <a:rPr lang="zh-CN" altLang="zh-CN" sz="200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得佛里斯</a:t>
            </a:r>
            <a:r>
              <a:rPr lang="zh-CN" altLang="zh-CN" sz="2000">
                <a:latin typeface="楷体" pitchFamily="49" charset="-122"/>
                <a:ea typeface="楷体" pitchFamily="49" charset="-122"/>
              </a:rPr>
              <a:t>从</a:t>
            </a:r>
            <a:endParaRPr lang="zh-CN" altLang="en-US" sz="2000">
              <a:solidFill>
                <a:srgbClr val="96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87350" y="4914900"/>
            <a:ext cx="40306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zh-CN" sz="2000">
                <a:latin typeface="楷体" pitchFamily="49" charset="-122"/>
                <a:ea typeface="楷体" pitchFamily="49" charset="-122"/>
              </a:rPr>
              <a:t>解，即孤立波解</a:t>
            </a:r>
            <a:r>
              <a:rPr lang="zh-CN" altLang="en-US" sz="2000">
                <a:latin typeface="楷体" pitchFamily="49" charset="-122"/>
                <a:ea typeface="楷体" pitchFamily="49" charset="-122"/>
              </a:rPr>
              <a:t>，从而创建</a:t>
            </a:r>
            <a:r>
              <a:rPr lang="en-US" altLang="zh-CN" sz="2000">
                <a:latin typeface="楷体" pitchFamily="49" charset="-122"/>
                <a:ea typeface="楷体" pitchFamily="49" charset="-122"/>
              </a:rPr>
              <a:t>—— </a:t>
            </a:r>
            <a:endParaRPr lang="zh-CN" altLang="en-US" sz="2000">
              <a:solidFill>
                <a:srgbClr val="960000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3" grpId="0"/>
      <p:bldP spid="5" grpId="0" animBg="1"/>
      <p:bldP spid="2" grpId="0"/>
      <p:bldP spid="6" grpId="0"/>
      <p:bldP spid="7" grpId="0"/>
      <p:bldP spid="9" grpId="0"/>
      <p:bldP spid="11" grpId="0"/>
      <p:bldP spid="10" grpId="0"/>
      <p:bldP spid="13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Text Box 21"/>
          <p:cNvSpPr txBox="1">
            <a:spLocks noChangeArrowheads="1"/>
          </p:cNvSpPr>
          <p:nvPr/>
        </p:nvSpPr>
        <p:spPr bwMode="auto">
          <a:xfrm>
            <a:off x="2916238" y="160338"/>
            <a:ext cx="26130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333399"/>
                </a:solidFill>
                <a:latin typeface="楷体" pitchFamily="49" charset="-122"/>
                <a:ea typeface="楷体" pitchFamily="49" charset="-122"/>
              </a:rPr>
              <a:t>Ch1. </a:t>
            </a:r>
            <a:r>
              <a:rPr lang="zh-CN" altLang="en-US" sz="3200" b="1">
                <a:solidFill>
                  <a:srgbClr val="333399"/>
                </a:solidFill>
                <a:latin typeface="楷体" pitchFamily="49" charset="-122"/>
                <a:ea typeface="楷体" pitchFamily="49" charset="-122"/>
              </a:rPr>
              <a:t>序言</a:t>
            </a:r>
          </a:p>
        </p:txBody>
      </p:sp>
      <p:sp>
        <p:nvSpPr>
          <p:cNvPr id="2072" name="Text Box 24"/>
          <p:cNvSpPr txBox="1">
            <a:spLocks noChangeArrowheads="1"/>
          </p:cNvSpPr>
          <p:nvPr/>
        </p:nvSpPr>
        <p:spPr bwMode="auto">
          <a:xfrm>
            <a:off x="523875" y="822325"/>
            <a:ext cx="38369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一</a:t>
            </a:r>
            <a:r>
              <a:rPr lang="en-US" altLang="zh-CN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. </a:t>
            </a:r>
            <a:r>
              <a:rPr lang="zh-CN" altLang="en-US" b="1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微分方程的产生</a:t>
            </a:r>
          </a:p>
        </p:txBody>
      </p:sp>
      <p:sp>
        <p:nvSpPr>
          <p:cNvPr id="2074" name="Text Box 26"/>
          <p:cNvSpPr txBox="1">
            <a:spLocks noChangeArrowheads="1"/>
          </p:cNvSpPr>
          <p:nvPr/>
        </p:nvSpPr>
        <p:spPr bwMode="auto">
          <a:xfrm>
            <a:off x="620713" y="1677988"/>
            <a:ext cx="37782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微积分是</a:t>
            </a:r>
            <a:r>
              <a:rPr lang="zh-CN" altLang="en-US" b="1">
                <a:solidFill>
                  <a:schemeClr val="accent2"/>
                </a:solidFill>
                <a:latin typeface="楷体" pitchFamily="49" charset="-122"/>
                <a:ea typeface="楷体" pitchFamily="49" charset="-122"/>
              </a:rPr>
              <a:t>何时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发明的？</a:t>
            </a:r>
          </a:p>
        </p:txBody>
      </p:sp>
      <p:sp>
        <p:nvSpPr>
          <p:cNvPr id="2075" name="Text Box 27"/>
          <p:cNvSpPr txBox="1">
            <a:spLocks noChangeArrowheads="1"/>
          </p:cNvSpPr>
          <p:nvPr/>
        </p:nvSpPr>
        <p:spPr bwMode="auto">
          <a:xfrm>
            <a:off x="4351338" y="1693863"/>
            <a:ext cx="23415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D60093"/>
                </a:solidFill>
                <a:latin typeface="楷体" pitchFamily="49" charset="-122"/>
                <a:ea typeface="楷体" pitchFamily="49" charset="-122"/>
              </a:rPr>
              <a:t>1665-1666</a:t>
            </a:r>
            <a:r>
              <a:rPr lang="zh-CN" altLang="en-US" b="1">
                <a:solidFill>
                  <a:srgbClr val="D60093"/>
                </a:solidFill>
                <a:latin typeface="楷体" pitchFamily="49" charset="-122"/>
                <a:ea typeface="楷体" pitchFamily="49" charset="-122"/>
              </a:rPr>
              <a:t>年</a:t>
            </a:r>
            <a:r>
              <a:rPr lang="en-US" altLang="zh-CN" b="1">
                <a:solidFill>
                  <a:srgbClr val="D60093"/>
                </a:solidFill>
                <a:latin typeface="楷体" pitchFamily="49" charset="-122"/>
                <a:ea typeface="楷体" pitchFamily="49" charset="-122"/>
              </a:rPr>
              <a:t>.</a:t>
            </a:r>
            <a:endParaRPr lang="zh-CN" altLang="en-US"/>
          </a:p>
        </p:txBody>
      </p:sp>
      <p:sp>
        <p:nvSpPr>
          <p:cNvPr id="2076" name="Text Box 28"/>
          <p:cNvSpPr txBox="1">
            <a:spLocks noChangeArrowheads="1"/>
          </p:cNvSpPr>
          <p:nvPr/>
        </p:nvSpPr>
        <p:spPr bwMode="auto">
          <a:xfrm>
            <a:off x="611188" y="2551113"/>
            <a:ext cx="16129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accent2"/>
                </a:solidFill>
                <a:latin typeface="楷体" pitchFamily="49" charset="-122"/>
                <a:ea typeface="楷体" pitchFamily="49" charset="-122"/>
              </a:rPr>
              <a:t>发明者：</a:t>
            </a:r>
          </a:p>
        </p:txBody>
      </p:sp>
      <p:sp>
        <p:nvSpPr>
          <p:cNvPr id="2077" name="Text Box 29"/>
          <p:cNvSpPr txBox="1">
            <a:spLocks noChangeArrowheads="1"/>
          </p:cNvSpPr>
          <p:nvPr/>
        </p:nvSpPr>
        <p:spPr bwMode="auto">
          <a:xfrm>
            <a:off x="3057525" y="2509838"/>
            <a:ext cx="30686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990099"/>
                </a:solidFill>
                <a:latin typeface="楷体" pitchFamily="49" charset="-122"/>
                <a:ea typeface="楷体" pitchFamily="49" charset="-122"/>
              </a:rPr>
              <a:t>牛顿、莱布尼兹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等</a:t>
            </a:r>
          </a:p>
        </p:txBody>
      </p:sp>
      <p:sp>
        <p:nvSpPr>
          <p:cNvPr id="2078" name="Text Box 30"/>
          <p:cNvSpPr txBox="1">
            <a:spLocks noChangeArrowheads="1"/>
          </p:cNvSpPr>
          <p:nvPr/>
        </p:nvSpPr>
        <p:spPr bwMode="auto">
          <a:xfrm>
            <a:off x="452438" y="3284538"/>
            <a:ext cx="81375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微积分发明前（后） 求几何图形的面积、体积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.</a:t>
            </a:r>
            <a:endParaRPr lang="zh-CN" altLang="en-US" b="1">
              <a:solidFill>
                <a:schemeClr val="accent2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0438" y="4437063"/>
            <a:ext cx="914400" cy="914400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>
            <a:off x="2527300" y="4421188"/>
            <a:ext cx="1060450" cy="9144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135438" y="4421188"/>
            <a:ext cx="914400" cy="914400"/>
          </a:xfrm>
          <a:prstGeom prst="ellipse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流程图: 磁盘 4"/>
          <p:cNvSpPr/>
          <p:nvPr/>
        </p:nvSpPr>
        <p:spPr>
          <a:xfrm>
            <a:off x="1274763" y="5876925"/>
            <a:ext cx="914400" cy="612775"/>
          </a:xfrm>
          <a:prstGeom prst="flowChartMagneticDisk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立方体 6"/>
          <p:cNvSpPr/>
          <p:nvPr/>
        </p:nvSpPr>
        <p:spPr>
          <a:xfrm>
            <a:off x="3819525" y="5613400"/>
            <a:ext cx="1082675" cy="1052513"/>
          </a:xfrm>
          <a:prstGeom prst="cube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5" name="Group 51"/>
          <p:cNvGrpSpPr>
            <a:grpSpLocks/>
          </p:cNvGrpSpPr>
          <p:nvPr/>
        </p:nvGrpSpPr>
        <p:grpSpPr bwMode="auto">
          <a:xfrm>
            <a:off x="6443663" y="549275"/>
            <a:ext cx="2403475" cy="2520950"/>
            <a:chOff x="3748" y="501"/>
            <a:chExt cx="1854" cy="2158"/>
          </a:xfrm>
        </p:grpSpPr>
        <p:graphicFrame>
          <p:nvGraphicFramePr>
            <p:cNvPr id="5139" name="Object 43"/>
            <p:cNvGraphicFramePr>
              <a:graphicFrameLocks noChangeAspect="1"/>
            </p:cNvGraphicFramePr>
            <p:nvPr/>
          </p:nvGraphicFramePr>
          <p:xfrm>
            <a:off x="3748" y="1890"/>
            <a:ext cx="668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64" name="公式" r:id="rId3" imgW="1524116" imgH="343016" progId="Equation.3">
                    <p:embed/>
                  </p:oleObj>
                </mc:Choice>
                <mc:Fallback>
                  <p:oleObj name="公式" r:id="rId3" imgW="1524116" imgH="343016" progId="Equation.3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8" y="1890"/>
                          <a:ext cx="668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140" name="Group 50"/>
            <p:cNvGrpSpPr>
              <a:grpSpLocks/>
            </p:cNvGrpSpPr>
            <p:nvPr/>
          </p:nvGrpSpPr>
          <p:grpSpPr bwMode="auto">
            <a:xfrm>
              <a:off x="4216" y="501"/>
              <a:ext cx="1386" cy="2158"/>
              <a:chOff x="4195" y="482"/>
              <a:chExt cx="1429" cy="2197"/>
            </a:xfrm>
          </p:grpSpPr>
          <p:grpSp>
            <p:nvGrpSpPr>
              <p:cNvPr id="5141" name="Group 10"/>
              <p:cNvGrpSpPr>
                <a:grpSpLocks/>
              </p:cNvGrpSpPr>
              <p:nvPr/>
            </p:nvGrpSpPr>
            <p:grpSpPr bwMode="auto">
              <a:xfrm>
                <a:off x="4241" y="2200"/>
                <a:ext cx="1254" cy="175"/>
                <a:chOff x="3648" y="1816"/>
                <a:chExt cx="1254" cy="175"/>
              </a:xfrm>
            </p:grpSpPr>
            <p:sp>
              <p:nvSpPr>
                <p:cNvPr id="5158" name="Arc 11"/>
                <p:cNvSpPr>
                  <a:spLocks/>
                </p:cNvSpPr>
                <p:nvPr/>
              </p:nvSpPr>
              <p:spPr bwMode="auto">
                <a:xfrm>
                  <a:off x="3654" y="1816"/>
                  <a:ext cx="1248" cy="131"/>
                </a:xfrm>
                <a:custGeom>
                  <a:avLst/>
                  <a:gdLst>
                    <a:gd name="T0" fmla="*/ 0 w 43176"/>
                    <a:gd name="T1" fmla="*/ 0 h 29115"/>
                    <a:gd name="T2" fmla="*/ 0 w 43176"/>
                    <a:gd name="T3" fmla="*/ 0 h 29115"/>
                    <a:gd name="T4" fmla="*/ 0 w 43176"/>
                    <a:gd name="T5" fmla="*/ 0 h 2911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3176" h="29115" fill="none" extrusionOk="0">
                      <a:moveTo>
                        <a:pt x="0" y="20573"/>
                      </a:moveTo>
                      <a:cubicBezTo>
                        <a:pt x="548" y="9055"/>
                        <a:pt x="10045" y="0"/>
                        <a:pt x="21576" y="0"/>
                      </a:cubicBezTo>
                      <a:cubicBezTo>
                        <a:pt x="33505" y="0"/>
                        <a:pt x="43176" y="9670"/>
                        <a:pt x="43176" y="21600"/>
                      </a:cubicBezTo>
                      <a:cubicBezTo>
                        <a:pt x="43176" y="24165"/>
                        <a:pt x="42719" y="26710"/>
                        <a:pt x="41826" y="29115"/>
                      </a:cubicBezTo>
                    </a:path>
                    <a:path w="43176" h="29115" stroke="0" extrusionOk="0">
                      <a:moveTo>
                        <a:pt x="0" y="20573"/>
                      </a:moveTo>
                      <a:cubicBezTo>
                        <a:pt x="548" y="9055"/>
                        <a:pt x="10045" y="0"/>
                        <a:pt x="21576" y="0"/>
                      </a:cubicBezTo>
                      <a:cubicBezTo>
                        <a:pt x="33505" y="0"/>
                        <a:pt x="43176" y="9670"/>
                        <a:pt x="43176" y="21600"/>
                      </a:cubicBezTo>
                      <a:cubicBezTo>
                        <a:pt x="43176" y="24165"/>
                        <a:pt x="42719" y="26710"/>
                        <a:pt x="41826" y="29115"/>
                      </a:cubicBezTo>
                      <a:lnTo>
                        <a:pt x="21576" y="21600"/>
                      </a:lnTo>
                      <a:lnTo>
                        <a:pt x="0" y="20573"/>
                      </a:lnTo>
                      <a:close/>
                    </a:path>
                  </a:pathLst>
                </a:custGeom>
                <a:solidFill>
                  <a:srgbClr val="FF99CC"/>
                </a:solidFill>
                <a:ln w="1270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59" name="Arc 12"/>
                <p:cNvSpPr>
                  <a:spLocks/>
                </p:cNvSpPr>
                <p:nvPr/>
              </p:nvSpPr>
              <p:spPr bwMode="auto">
                <a:xfrm>
                  <a:off x="3648" y="1895"/>
                  <a:ext cx="1247" cy="96"/>
                </a:xfrm>
                <a:custGeom>
                  <a:avLst/>
                  <a:gdLst>
                    <a:gd name="T0" fmla="*/ 0 w 43200"/>
                    <a:gd name="T1" fmla="*/ 0 h 26370"/>
                    <a:gd name="T2" fmla="*/ 0 w 43200"/>
                    <a:gd name="T3" fmla="*/ 0 h 26370"/>
                    <a:gd name="T4" fmla="*/ 0 w 43200"/>
                    <a:gd name="T5" fmla="*/ 0 h 2637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3200" h="26370" fill="none" extrusionOk="0">
                      <a:moveTo>
                        <a:pt x="42805" y="659"/>
                      </a:moveTo>
                      <a:cubicBezTo>
                        <a:pt x="43067" y="2014"/>
                        <a:pt x="43200" y="3390"/>
                        <a:pt x="43200" y="4770"/>
                      </a:cubicBezTo>
                      <a:cubicBezTo>
                        <a:pt x="43200" y="16699"/>
                        <a:pt x="33529" y="26370"/>
                        <a:pt x="21600" y="26370"/>
                      </a:cubicBezTo>
                      <a:cubicBezTo>
                        <a:pt x="9670" y="26370"/>
                        <a:pt x="0" y="16699"/>
                        <a:pt x="0" y="4770"/>
                      </a:cubicBezTo>
                      <a:cubicBezTo>
                        <a:pt x="0" y="3165"/>
                        <a:pt x="178" y="1565"/>
                        <a:pt x="533" y="0"/>
                      </a:cubicBezTo>
                    </a:path>
                    <a:path w="43200" h="26370" stroke="0" extrusionOk="0">
                      <a:moveTo>
                        <a:pt x="42805" y="659"/>
                      </a:moveTo>
                      <a:cubicBezTo>
                        <a:pt x="43067" y="2014"/>
                        <a:pt x="43200" y="3390"/>
                        <a:pt x="43200" y="4770"/>
                      </a:cubicBezTo>
                      <a:cubicBezTo>
                        <a:pt x="43200" y="16699"/>
                        <a:pt x="33529" y="26370"/>
                        <a:pt x="21600" y="26370"/>
                      </a:cubicBezTo>
                      <a:cubicBezTo>
                        <a:pt x="9670" y="26370"/>
                        <a:pt x="0" y="16699"/>
                        <a:pt x="0" y="4770"/>
                      </a:cubicBezTo>
                      <a:cubicBezTo>
                        <a:pt x="0" y="3165"/>
                        <a:pt x="178" y="1565"/>
                        <a:pt x="533" y="0"/>
                      </a:cubicBezTo>
                      <a:lnTo>
                        <a:pt x="21600" y="4770"/>
                      </a:lnTo>
                      <a:lnTo>
                        <a:pt x="42805" y="659"/>
                      </a:lnTo>
                      <a:close/>
                    </a:path>
                  </a:pathLst>
                </a:custGeom>
                <a:solidFill>
                  <a:srgbClr val="FF99CC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142" name="Freeform 13"/>
              <p:cNvSpPr>
                <a:spLocks/>
              </p:cNvSpPr>
              <p:nvPr/>
            </p:nvSpPr>
            <p:spPr bwMode="auto">
              <a:xfrm>
                <a:off x="4195" y="1671"/>
                <a:ext cx="1248" cy="624"/>
              </a:xfrm>
              <a:custGeom>
                <a:avLst/>
                <a:gdLst>
                  <a:gd name="T0" fmla="*/ 0 w 1248"/>
                  <a:gd name="T1" fmla="*/ 0 h 624"/>
                  <a:gd name="T2" fmla="*/ 624 w 1248"/>
                  <a:gd name="T3" fmla="*/ 624 h 624"/>
                  <a:gd name="T4" fmla="*/ 1248 w 1248"/>
                  <a:gd name="T5" fmla="*/ 0 h 624"/>
                  <a:gd name="T6" fmla="*/ 0 w 1248"/>
                  <a:gd name="T7" fmla="*/ 0 h 6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48" h="624">
                    <a:moveTo>
                      <a:pt x="0" y="0"/>
                    </a:moveTo>
                    <a:lnTo>
                      <a:pt x="624" y="624"/>
                    </a:lnTo>
                    <a:lnTo>
                      <a:pt x="1248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3B00"/>
                  </a:gs>
                  <a:gs pos="100000">
                    <a:srgbClr val="008000"/>
                  </a:gs>
                </a:gsLst>
                <a:lin ang="0" scaled="1"/>
              </a:gradFill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143" name="Group 14"/>
              <p:cNvGrpSpPr>
                <a:grpSpLocks/>
              </p:cNvGrpSpPr>
              <p:nvPr/>
            </p:nvGrpSpPr>
            <p:grpSpPr bwMode="auto">
              <a:xfrm>
                <a:off x="4195" y="1567"/>
                <a:ext cx="1254" cy="175"/>
                <a:chOff x="3648" y="1816"/>
                <a:chExt cx="1254" cy="175"/>
              </a:xfrm>
            </p:grpSpPr>
            <p:sp>
              <p:nvSpPr>
                <p:cNvPr id="5156" name="Arc 15"/>
                <p:cNvSpPr>
                  <a:spLocks/>
                </p:cNvSpPr>
                <p:nvPr/>
              </p:nvSpPr>
              <p:spPr bwMode="auto">
                <a:xfrm>
                  <a:off x="3654" y="1816"/>
                  <a:ext cx="1248" cy="131"/>
                </a:xfrm>
                <a:custGeom>
                  <a:avLst/>
                  <a:gdLst>
                    <a:gd name="T0" fmla="*/ 0 w 43176"/>
                    <a:gd name="T1" fmla="*/ 0 h 29115"/>
                    <a:gd name="T2" fmla="*/ 0 w 43176"/>
                    <a:gd name="T3" fmla="*/ 0 h 29115"/>
                    <a:gd name="T4" fmla="*/ 0 w 43176"/>
                    <a:gd name="T5" fmla="*/ 0 h 2911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3176" h="29115" fill="none" extrusionOk="0">
                      <a:moveTo>
                        <a:pt x="0" y="20573"/>
                      </a:moveTo>
                      <a:cubicBezTo>
                        <a:pt x="548" y="9055"/>
                        <a:pt x="10045" y="0"/>
                        <a:pt x="21576" y="0"/>
                      </a:cubicBezTo>
                      <a:cubicBezTo>
                        <a:pt x="33505" y="0"/>
                        <a:pt x="43176" y="9670"/>
                        <a:pt x="43176" y="21600"/>
                      </a:cubicBezTo>
                      <a:cubicBezTo>
                        <a:pt x="43176" y="24165"/>
                        <a:pt x="42719" y="26710"/>
                        <a:pt x="41826" y="29115"/>
                      </a:cubicBezTo>
                    </a:path>
                    <a:path w="43176" h="29115" stroke="0" extrusionOk="0">
                      <a:moveTo>
                        <a:pt x="0" y="20573"/>
                      </a:moveTo>
                      <a:cubicBezTo>
                        <a:pt x="548" y="9055"/>
                        <a:pt x="10045" y="0"/>
                        <a:pt x="21576" y="0"/>
                      </a:cubicBezTo>
                      <a:cubicBezTo>
                        <a:pt x="33505" y="0"/>
                        <a:pt x="43176" y="9670"/>
                        <a:pt x="43176" y="21600"/>
                      </a:cubicBezTo>
                      <a:cubicBezTo>
                        <a:pt x="43176" y="24165"/>
                        <a:pt x="42719" y="26710"/>
                        <a:pt x="41826" y="29115"/>
                      </a:cubicBezTo>
                      <a:lnTo>
                        <a:pt x="21576" y="21600"/>
                      </a:lnTo>
                      <a:lnTo>
                        <a:pt x="0" y="20573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2F5E76"/>
                    </a:gs>
                    <a:gs pos="100000">
                      <a:srgbClr val="66CCFF"/>
                    </a:gs>
                  </a:gsLst>
                  <a:lin ang="0" scaled="1"/>
                </a:gradFill>
                <a:ln w="1270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57" name="Arc 16"/>
                <p:cNvSpPr>
                  <a:spLocks/>
                </p:cNvSpPr>
                <p:nvPr/>
              </p:nvSpPr>
              <p:spPr bwMode="auto">
                <a:xfrm>
                  <a:off x="3648" y="1895"/>
                  <a:ext cx="1247" cy="96"/>
                </a:xfrm>
                <a:custGeom>
                  <a:avLst/>
                  <a:gdLst>
                    <a:gd name="T0" fmla="*/ 0 w 43200"/>
                    <a:gd name="T1" fmla="*/ 0 h 26370"/>
                    <a:gd name="T2" fmla="*/ 0 w 43200"/>
                    <a:gd name="T3" fmla="*/ 0 h 26370"/>
                    <a:gd name="T4" fmla="*/ 0 w 43200"/>
                    <a:gd name="T5" fmla="*/ 0 h 2637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43200" h="26370" fill="none" extrusionOk="0">
                      <a:moveTo>
                        <a:pt x="42805" y="659"/>
                      </a:moveTo>
                      <a:cubicBezTo>
                        <a:pt x="43067" y="2014"/>
                        <a:pt x="43200" y="3390"/>
                        <a:pt x="43200" y="4770"/>
                      </a:cubicBezTo>
                      <a:cubicBezTo>
                        <a:pt x="43200" y="16699"/>
                        <a:pt x="33529" y="26370"/>
                        <a:pt x="21600" y="26370"/>
                      </a:cubicBezTo>
                      <a:cubicBezTo>
                        <a:pt x="9670" y="26370"/>
                        <a:pt x="0" y="16699"/>
                        <a:pt x="0" y="4770"/>
                      </a:cubicBezTo>
                      <a:cubicBezTo>
                        <a:pt x="0" y="3165"/>
                        <a:pt x="178" y="1565"/>
                        <a:pt x="533" y="0"/>
                      </a:cubicBezTo>
                    </a:path>
                    <a:path w="43200" h="26370" stroke="0" extrusionOk="0">
                      <a:moveTo>
                        <a:pt x="42805" y="659"/>
                      </a:moveTo>
                      <a:cubicBezTo>
                        <a:pt x="43067" y="2014"/>
                        <a:pt x="43200" y="3390"/>
                        <a:pt x="43200" y="4770"/>
                      </a:cubicBezTo>
                      <a:cubicBezTo>
                        <a:pt x="43200" y="16699"/>
                        <a:pt x="33529" y="26370"/>
                        <a:pt x="21600" y="26370"/>
                      </a:cubicBezTo>
                      <a:cubicBezTo>
                        <a:pt x="9670" y="26370"/>
                        <a:pt x="0" y="16699"/>
                        <a:pt x="0" y="4770"/>
                      </a:cubicBezTo>
                      <a:cubicBezTo>
                        <a:pt x="0" y="3165"/>
                        <a:pt x="178" y="1565"/>
                        <a:pt x="533" y="0"/>
                      </a:cubicBezTo>
                      <a:lnTo>
                        <a:pt x="21600" y="4770"/>
                      </a:lnTo>
                      <a:lnTo>
                        <a:pt x="42805" y="659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2F5E76"/>
                    </a:gs>
                    <a:gs pos="100000">
                      <a:srgbClr val="66CCFF"/>
                    </a:gs>
                  </a:gsLst>
                  <a:lin ang="0" scaled="1"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144" name="Line 17"/>
              <p:cNvSpPr>
                <a:spLocks noChangeShapeType="1"/>
              </p:cNvSpPr>
              <p:nvPr/>
            </p:nvSpPr>
            <p:spPr bwMode="auto">
              <a:xfrm>
                <a:off x="4820" y="2287"/>
                <a:ext cx="68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45" name="Line 18"/>
              <p:cNvSpPr>
                <a:spLocks noChangeShapeType="1"/>
              </p:cNvSpPr>
              <p:nvPr/>
            </p:nvSpPr>
            <p:spPr bwMode="auto">
              <a:xfrm flipH="1">
                <a:off x="4484" y="2287"/>
                <a:ext cx="336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146" name="Object 19"/>
              <p:cNvGraphicFramePr>
                <a:graphicFrameLocks noChangeAspect="1"/>
              </p:cNvGraphicFramePr>
              <p:nvPr/>
            </p:nvGraphicFramePr>
            <p:xfrm>
              <a:off x="4627" y="2543"/>
              <a:ext cx="130" cy="1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65" name="Equation" r:id="rId5" imgW="142973" imgH="152567" progId="Equation.3">
                      <p:embed/>
                    </p:oleObj>
                  </mc:Choice>
                  <mc:Fallback>
                    <p:oleObj name="Equation" r:id="rId5" imgW="142973" imgH="152567" progId="Equation.3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27" y="2543"/>
                            <a:ext cx="130" cy="1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47" name="Object 20"/>
              <p:cNvGraphicFramePr>
                <a:graphicFrameLocks noChangeAspect="1"/>
              </p:cNvGraphicFramePr>
              <p:nvPr/>
            </p:nvGraphicFramePr>
            <p:xfrm>
              <a:off x="5395" y="2343"/>
              <a:ext cx="136" cy="1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66" name="Equation" r:id="rId7" imgW="152342" imgH="228677" progId="Equation.3">
                      <p:embed/>
                    </p:oleObj>
                  </mc:Choice>
                  <mc:Fallback>
                    <p:oleObj name="Equation" r:id="rId7" imgW="152342" imgH="228677" progId="Equation.3">
                      <p:embed/>
                      <p:pic>
                        <p:nvPicPr>
                          <p:cNvPr id="0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95" y="2343"/>
                            <a:ext cx="136" cy="1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48" name="Object 21"/>
              <p:cNvGraphicFramePr>
                <a:graphicFrameLocks noChangeAspect="1"/>
              </p:cNvGraphicFramePr>
              <p:nvPr/>
            </p:nvGraphicFramePr>
            <p:xfrm>
              <a:off x="4921" y="482"/>
              <a:ext cx="123" cy="1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67" name="Equation" r:id="rId9" imgW="133256" imgH="133453" progId="Equation.3">
                      <p:embed/>
                    </p:oleObj>
                  </mc:Choice>
                  <mc:Fallback>
                    <p:oleObj name="Equation" r:id="rId9" imgW="133256" imgH="133453" progId="Equation.3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21" y="482"/>
                            <a:ext cx="123" cy="1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49" name="Object 22"/>
              <p:cNvGraphicFramePr>
                <a:graphicFrameLocks noChangeAspect="1"/>
              </p:cNvGraphicFramePr>
              <p:nvPr/>
            </p:nvGraphicFramePr>
            <p:xfrm>
              <a:off x="4820" y="2287"/>
              <a:ext cx="169" cy="1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68" name="公式" r:id="rId11" imgW="38172" imgH="56996" progId="Equation.3">
                      <p:embed/>
                    </p:oleObj>
                  </mc:Choice>
                  <mc:Fallback>
                    <p:oleObj name="公式" r:id="rId11" imgW="38172" imgH="56996" progId="Equation.3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0" y="2287"/>
                            <a:ext cx="169" cy="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150" name="Line 24"/>
              <p:cNvSpPr>
                <a:spLocks noChangeShapeType="1"/>
              </p:cNvSpPr>
              <p:nvPr/>
            </p:nvSpPr>
            <p:spPr bwMode="auto">
              <a:xfrm flipH="1" flipV="1">
                <a:off x="4819" y="1503"/>
                <a:ext cx="1" cy="78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151" name="Object 25"/>
              <p:cNvGraphicFramePr>
                <a:graphicFrameLocks noChangeAspect="1"/>
              </p:cNvGraphicFramePr>
              <p:nvPr/>
            </p:nvGraphicFramePr>
            <p:xfrm>
              <a:off x="4638" y="1386"/>
              <a:ext cx="354" cy="1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69" name="Equation" r:id="rId13" imgW="533371" imgH="190449" progId="Equation.DSMT4">
                      <p:embed/>
                    </p:oleObj>
                  </mc:Choice>
                  <mc:Fallback>
                    <p:oleObj name="Equation" r:id="rId13" imgW="533371" imgH="190449" progId="Equation.DSMT4">
                      <p:embed/>
                      <p:pic>
                        <p:nvPicPr>
                          <p:cNvPr id="0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38" y="1386"/>
                            <a:ext cx="354" cy="1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152" name="Freeform 40"/>
              <p:cNvSpPr>
                <a:spLocks/>
              </p:cNvSpPr>
              <p:nvPr/>
            </p:nvSpPr>
            <p:spPr bwMode="auto">
              <a:xfrm>
                <a:off x="4195" y="754"/>
                <a:ext cx="1225" cy="894"/>
              </a:xfrm>
              <a:custGeom>
                <a:avLst/>
                <a:gdLst>
                  <a:gd name="T0" fmla="*/ 0 w 960"/>
                  <a:gd name="T1" fmla="*/ 30112 h 576"/>
                  <a:gd name="T2" fmla="*/ 4305 w 960"/>
                  <a:gd name="T3" fmla="*/ 0 h 576"/>
                  <a:gd name="T4" fmla="*/ 8606 w 960"/>
                  <a:gd name="T5" fmla="*/ 30112 h 57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60" h="576">
                    <a:moveTo>
                      <a:pt x="0" y="576"/>
                    </a:moveTo>
                    <a:cubicBezTo>
                      <a:pt x="160" y="288"/>
                      <a:pt x="320" y="0"/>
                      <a:pt x="480" y="0"/>
                    </a:cubicBezTo>
                    <a:cubicBezTo>
                      <a:pt x="640" y="0"/>
                      <a:pt x="800" y="288"/>
                      <a:pt x="960" y="576"/>
                    </a:cubicBezTo>
                  </a:path>
                </a:pathLst>
              </a:custGeom>
              <a:noFill/>
              <a:ln w="28575" cmpd="sng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3" name="Line 41"/>
              <p:cNvSpPr>
                <a:spLocks noChangeShapeType="1"/>
              </p:cNvSpPr>
              <p:nvPr/>
            </p:nvSpPr>
            <p:spPr bwMode="auto">
              <a:xfrm flipV="1">
                <a:off x="4830" y="527"/>
                <a:ext cx="0" cy="953"/>
              </a:xfrm>
              <a:prstGeom prst="line">
                <a:avLst/>
              </a:prstGeom>
              <a:noFill/>
              <a:ln w="25400" cap="rnd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5154" name="Object 42"/>
              <p:cNvGraphicFramePr>
                <a:graphicFrameLocks noChangeAspect="1"/>
              </p:cNvGraphicFramePr>
              <p:nvPr/>
            </p:nvGraphicFramePr>
            <p:xfrm>
              <a:off x="5000" y="752"/>
              <a:ext cx="624" cy="1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70" name="Equation" r:id="rId15" imgW="1771542" imgH="323901" progId="Equation.DSMT4">
                      <p:embed/>
                    </p:oleObj>
                  </mc:Choice>
                  <mc:Fallback>
                    <p:oleObj name="Equation" r:id="rId15" imgW="1771542" imgH="323901" progId="Equation.DSMT4">
                      <p:embed/>
                      <p:pic>
                        <p:nvPicPr>
                          <p:cNvPr id="0" name="Object 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00" y="752"/>
                            <a:ext cx="624" cy="1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155" name="Oval 49"/>
              <p:cNvSpPr>
                <a:spLocks noChangeArrowheads="1"/>
              </p:cNvSpPr>
              <p:nvPr/>
            </p:nvSpPr>
            <p:spPr bwMode="auto">
              <a:xfrm>
                <a:off x="4422" y="1071"/>
                <a:ext cx="771" cy="182"/>
              </a:xfrm>
              <a:prstGeom prst="ellipse">
                <a:avLst/>
              </a:prstGeom>
              <a:solidFill>
                <a:srgbClr val="FFCC99"/>
              </a:solidFill>
              <a:ln w="19050">
                <a:solidFill>
                  <a:schemeClr val="tx2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0" name="组合 49"/>
          <p:cNvGrpSpPr>
            <a:grpSpLocks/>
          </p:cNvGrpSpPr>
          <p:nvPr/>
        </p:nvGrpSpPr>
        <p:grpSpPr bwMode="auto">
          <a:xfrm>
            <a:off x="6094413" y="4403725"/>
            <a:ext cx="2303462" cy="2085975"/>
            <a:chOff x="4645173" y="2511402"/>
            <a:chExt cx="2933700" cy="2914650"/>
          </a:xfrm>
        </p:grpSpPr>
        <p:graphicFrame>
          <p:nvGraphicFramePr>
            <p:cNvPr id="5136" name="Object 7"/>
            <p:cNvGraphicFramePr>
              <a:graphicFrameLocks noChangeAspect="1"/>
            </p:cNvGraphicFramePr>
            <p:nvPr/>
          </p:nvGraphicFramePr>
          <p:xfrm>
            <a:off x="4645173" y="2511402"/>
            <a:ext cx="2933700" cy="291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71" name="BMP 图象" r:id="rId17" imgW="2933333" imgH="2914286" progId="Paint.Picture">
                    <p:embed/>
                  </p:oleObj>
                </mc:Choice>
                <mc:Fallback>
                  <p:oleObj name="BMP 图象" r:id="rId17" imgW="2933333" imgH="2914286" progId="Paint.Picture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5173" y="2511402"/>
                          <a:ext cx="2933700" cy="291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37" name="Line 13"/>
            <p:cNvSpPr>
              <a:spLocks noChangeShapeType="1"/>
            </p:cNvSpPr>
            <p:nvPr/>
          </p:nvSpPr>
          <p:spPr bwMode="auto">
            <a:xfrm>
              <a:off x="6629400" y="3775075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8" name="Line 15"/>
            <p:cNvSpPr>
              <a:spLocks noChangeShapeType="1"/>
            </p:cNvSpPr>
            <p:nvPr/>
          </p:nvSpPr>
          <p:spPr bwMode="auto">
            <a:xfrm>
              <a:off x="6781800" y="3644900"/>
              <a:ext cx="0" cy="1042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9" grpId="0"/>
      <p:bldP spid="2072" grpId="0"/>
      <p:bldP spid="2074" grpId="0"/>
      <p:bldP spid="2" grpId="0" animBg="1"/>
      <p:bldP spid="3" grpId="0" animBg="1"/>
      <p:bldP spid="4" grpId="0" animBg="1"/>
      <p:bldP spid="5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44463" y="352425"/>
            <a:ext cx="8782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0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引例</a:t>
            </a:r>
            <a:r>
              <a:rPr lang="en-US" altLang="zh-CN" sz="20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000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：一质量为</a:t>
            </a:r>
            <a:r>
              <a:rPr lang="en-US" altLang="zh-CN" sz="2000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m </a:t>
            </a:r>
            <a:r>
              <a:rPr lang="zh-CN" altLang="en-US" sz="2000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的质点，从静止开始作直线运动，若它在运动过程中受到</a:t>
            </a: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365125" y="977900"/>
            <a:ext cx="79517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000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一个与时间成比例         的拉力的作用，及一个与速率成正比        </a:t>
            </a:r>
            <a:endParaRPr lang="zh-CN" altLang="en-US" sz="2000">
              <a:solidFill>
                <a:srgbClr val="960000"/>
              </a:solidFill>
              <a:latin typeface="隶书" pitchFamily="49" charset="-122"/>
              <a:ea typeface="隶书" pitchFamily="49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695575" y="1031875"/>
          <a:ext cx="812800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9" name="Equation" r:id="rId3" imgW="812447" imgH="330057" progId="Equation.DSMT4">
                  <p:embed/>
                </p:oleObj>
              </mc:Choice>
              <mc:Fallback>
                <p:oleObj name="Equation" r:id="rId3" imgW="812447" imgH="330057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5575" y="1031875"/>
                        <a:ext cx="812800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764463" y="1038225"/>
          <a:ext cx="838200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" name="Equation" r:id="rId5" imgW="838200" imgH="330200" progId="Equation.DSMT4">
                  <p:embed/>
                </p:oleObj>
              </mc:Choice>
              <mc:Fallback>
                <p:oleObj name="Equation" r:id="rId5" imgW="838200" imgH="3302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4463" y="1038225"/>
                        <a:ext cx="838200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65125" y="1625600"/>
            <a:ext cx="45450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000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的阻力的作用，试求质点的运动规律。</a:t>
            </a:r>
            <a:endParaRPr lang="zh-CN" altLang="en-US" sz="2000">
              <a:solidFill>
                <a:srgbClr val="960000"/>
              </a:solidFill>
              <a:latin typeface="隶书" pitchFamily="49" charset="-122"/>
              <a:ea typeface="隶书" pitchFamily="49" charset="-122"/>
            </a:endParaRPr>
          </a:p>
          <a:p>
            <a:endParaRPr lang="zh-CN" altLang="en-US" sz="2000">
              <a:solidFill>
                <a:srgbClr val="960000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73050" y="3119438"/>
            <a:ext cx="23637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0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引例</a:t>
            </a:r>
            <a:r>
              <a:rPr lang="en-US" altLang="zh-CN" sz="20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sz="200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.</a:t>
            </a:r>
            <a:r>
              <a:rPr lang="en-US" altLang="zh-CN" sz="2000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000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已知一曲线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581275" y="3201988"/>
          <a:ext cx="927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1" name="Equation" r:id="rId7" imgW="926698" imgH="304668" progId="Equation.DSMT4">
                  <p:embed/>
                </p:oleObj>
              </mc:Choice>
              <mc:Fallback>
                <p:oleObj name="Equation" r:id="rId7" imgW="926698" imgH="304668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275" y="3201988"/>
                        <a:ext cx="9271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3463925" y="3136900"/>
            <a:ext cx="1211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000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上任一点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4713288" y="3227388"/>
          <a:ext cx="838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" name="Equation" r:id="rId9" imgW="837836" imgH="304668" progId="Equation.DSMT4">
                  <p:embed/>
                </p:oleObj>
              </mc:Choice>
              <mc:Fallback>
                <p:oleObj name="Equation" r:id="rId9" imgW="837836" imgH="304668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3288" y="3227388"/>
                        <a:ext cx="8382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5589588" y="3154363"/>
            <a:ext cx="2749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000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处切线的斜率与该切点</a:t>
            </a:r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292100" y="3938588"/>
            <a:ext cx="8134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000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到原点的连线的斜率之和等于切点的横坐标，且该曲线过点（</a:t>
            </a:r>
            <a:r>
              <a:rPr lang="en-US" altLang="zh-CN" sz="2000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000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sz="2000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000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），</a:t>
            </a:r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292100" y="4711700"/>
            <a:ext cx="2235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2000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试求该曲线方程。</a:t>
            </a: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2843213" y="2268538"/>
          <a:ext cx="19431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3" name="Equation" r:id="rId11" imgW="1943100" imgH="736600" progId="Equation.DSMT4">
                  <p:embed/>
                </p:oleObj>
              </mc:Choice>
              <mc:Fallback>
                <p:oleObj name="Equation" r:id="rId11" imgW="1943100" imgH="73660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268538"/>
                        <a:ext cx="1943100" cy="736600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3275013" y="4679950"/>
          <a:ext cx="2133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4" name="Equation" r:id="rId13" imgW="2133600" imgH="609600" progId="Equation.DSMT4">
                  <p:embed/>
                </p:oleObj>
              </mc:Choice>
              <mc:Fallback>
                <p:oleObj name="Equation" r:id="rId13" imgW="2133600" imgH="609600" progId="Equation.DSMT4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013" y="4679950"/>
                        <a:ext cx="2133600" cy="609600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25"/>
          <p:cNvSpPr txBox="1">
            <a:spLocks noChangeArrowheads="1"/>
          </p:cNvSpPr>
          <p:nvPr/>
        </p:nvSpPr>
        <p:spPr bwMode="auto">
          <a:xfrm>
            <a:off x="1622425" y="5751513"/>
            <a:ext cx="5730875" cy="4000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自变量与未知函数及其微分的方程式</a:t>
            </a:r>
            <a:r>
              <a:rPr lang="en-US" altLang="zh-CN" sz="2000">
                <a:latin typeface="楷体" pitchFamily="49" charset="-122"/>
                <a:ea typeface="楷体" pitchFamily="49" charset="-122"/>
              </a:rPr>
              <a:t>—</a:t>
            </a:r>
            <a:r>
              <a:rPr lang="zh-CN" altLang="en-US" sz="20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微分方程</a:t>
            </a: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.</a:t>
            </a:r>
            <a:endParaRPr lang="en-US" altLang="zh-CN" sz="2000" b="1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  <p:bldP spid="9" grpId="0"/>
      <p:bldP spid="11" grpId="0"/>
      <p:bldP spid="12" grpId="0"/>
      <p:bldP spid="13" grpId="0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539750" y="549275"/>
            <a:ext cx="37925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>
                <a:solidFill>
                  <a:srgbClr val="D60093"/>
                </a:solidFill>
                <a:latin typeface="楷体" pitchFamily="49" charset="-122"/>
                <a:ea typeface="楷体" pitchFamily="49" charset="-122"/>
              </a:rPr>
              <a:t>二</a:t>
            </a:r>
            <a:r>
              <a:rPr lang="en-US" altLang="zh-CN" b="1">
                <a:solidFill>
                  <a:srgbClr val="D60093"/>
                </a:solidFill>
                <a:latin typeface="楷体" pitchFamily="49" charset="-122"/>
                <a:ea typeface="楷体" pitchFamily="49" charset="-122"/>
              </a:rPr>
              <a:t>.</a:t>
            </a:r>
            <a:r>
              <a:rPr lang="en-US" altLang="zh-CN" b="1">
                <a:solidFill>
                  <a:srgbClr val="333399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b="1">
                <a:solidFill>
                  <a:srgbClr val="D60093"/>
                </a:solidFill>
                <a:latin typeface="楷体" pitchFamily="49" charset="-122"/>
                <a:ea typeface="楷体" pitchFamily="49" charset="-122"/>
              </a:rPr>
              <a:t>微分方程的发展史</a:t>
            </a:r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611188" y="1557338"/>
            <a:ext cx="80740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初期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: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用初等方法求解．</a:t>
            </a:r>
            <a:r>
              <a:rPr lang="en-US" altLang="zh-CN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Leibniz, Euler,  Bernoulli</a:t>
            </a:r>
            <a:r>
              <a:rPr lang="zh-CN" altLang="en-US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，</a:t>
            </a:r>
            <a:r>
              <a:rPr lang="en-US" altLang="zh-CN"/>
              <a:t> </a:t>
            </a:r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360363" y="2565400"/>
            <a:ext cx="84375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zh-CN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Riccati</a:t>
            </a:r>
            <a:r>
              <a:rPr lang="en-US" altLang="zh-CN">
                <a:latin typeface="楷体" pitchFamily="49" charset="-122"/>
                <a:ea typeface="楷体" pitchFamily="49" charset="-122"/>
                <a:cs typeface="Times New Roman" pitchFamily="18" charset="0"/>
              </a:rPr>
              <a:t>, </a:t>
            </a:r>
            <a:r>
              <a:rPr lang="zh-CN" altLang="en-US">
                <a:latin typeface="楷体" pitchFamily="49" charset="-122"/>
                <a:ea typeface="楷体" pitchFamily="49" charset="-122"/>
                <a:cs typeface="Times New Roman" pitchFamily="18" charset="0"/>
              </a:rPr>
              <a:t>到了１８４１年求解的热潮被</a:t>
            </a:r>
            <a:r>
              <a:rPr lang="en-US" altLang="zh-CN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Liouville</a:t>
            </a:r>
            <a:r>
              <a:rPr lang="zh-CN" altLang="en-US">
                <a:latin typeface="楷体" pitchFamily="49" charset="-122"/>
                <a:ea typeface="楷体" pitchFamily="49" charset="-122"/>
                <a:cs typeface="Times New Roman" pitchFamily="18" charset="0"/>
              </a:rPr>
              <a:t>中断</a:t>
            </a:r>
            <a:r>
              <a:rPr lang="en-US" altLang="zh-CN">
                <a:latin typeface="楷体" pitchFamily="49" charset="-122"/>
                <a:ea typeface="楷体" pitchFamily="49" charset="-122"/>
                <a:cs typeface="Times New Roman" pitchFamily="18" charset="0"/>
              </a:rPr>
              <a:t>.</a:t>
            </a:r>
            <a:endParaRPr lang="zh-CN" altLang="en-US"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395288" y="3359150"/>
            <a:ext cx="83788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证明了</a:t>
            </a:r>
            <a:r>
              <a:rPr lang="en-US" altLang="zh-CN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Riccati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方程在一般情况下是没有初等解法的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.</a:t>
            </a:r>
            <a:endParaRPr lang="zh-CN" altLang="en-US"/>
          </a:p>
        </p:txBody>
      </p:sp>
      <p:sp>
        <p:nvSpPr>
          <p:cNvPr id="69640" name="Rectangle 8"/>
          <p:cNvSpPr>
            <a:spLocks noChangeArrowheads="1"/>
          </p:cNvSpPr>
          <p:nvPr/>
        </p:nvSpPr>
        <p:spPr bwMode="auto">
          <a:xfrm>
            <a:off x="755650" y="4367213"/>
            <a:ext cx="73136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后来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，由于</a:t>
            </a:r>
            <a:r>
              <a:rPr lang="en-US" altLang="zh-CN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Cauchy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问题的提出，求微分方程的</a:t>
            </a:r>
          </a:p>
        </p:txBody>
      </p:sp>
      <p:sp>
        <p:nvSpPr>
          <p:cNvPr id="69641" name="Rectangle 9"/>
          <p:cNvSpPr>
            <a:spLocks noChangeArrowheads="1"/>
          </p:cNvSpPr>
          <p:nvPr/>
        </p:nvSpPr>
        <p:spPr bwMode="auto">
          <a:xfrm>
            <a:off x="684213" y="5445125"/>
            <a:ext cx="52562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通解问题转化为求</a:t>
            </a:r>
            <a:r>
              <a:rPr lang="zh-CN" altLang="en-US" b="1">
                <a:solidFill>
                  <a:srgbClr val="990099"/>
                </a:solidFill>
                <a:latin typeface="楷体" pitchFamily="49" charset="-122"/>
                <a:ea typeface="楷体" pitchFamily="49" charset="-122"/>
              </a:rPr>
              <a:t>特解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9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9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9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4" grpId="0"/>
      <p:bldP spid="69636" grpId="0"/>
      <p:bldP spid="69637" grpId="0"/>
      <p:bldP spid="69640" grpId="0"/>
      <p:bldP spid="696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/>
          <p:cNvSpPr txBox="1">
            <a:spLocks noChangeArrowheads="1"/>
          </p:cNvSpPr>
          <p:nvPr/>
        </p:nvSpPr>
        <p:spPr bwMode="auto">
          <a:xfrm>
            <a:off x="158750" y="-7938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0659" name="Text Box 3"/>
          <p:cNvSpPr txBox="1">
            <a:spLocks noChangeArrowheads="1"/>
          </p:cNvSpPr>
          <p:nvPr/>
        </p:nvSpPr>
        <p:spPr bwMode="auto">
          <a:xfrm>
            <a:off x="158750" y="712788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158750" y="1503363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250825" y="765175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250825" y="1773238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395288" y="333375"/>
            <a:ext cx="8540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19 </a:t>
            </a:r>
            <a:r>
              <a:rPr lang="zh-CN" altLang="en-US">
                <a:solidFill>
                  <a:srgbClr val="FF3300"/>
                </a:solidFill>
                <a:latin typeface="楷体" pitchFamily="49" charset="-122"/>
                <a:ea typeface="楷体" pitchFamily="49" charset="-122"/>
              </a:rPr>
              <a:t>世纪末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，天体力学中的太阳系稳定性问题需要研究</a:t>
            </a:r>
          </a:p>
        </p:txBody>
      </p:sp>
      <p:sp>
        <p:nvSpPr>
          <p:cNvPr id="70664" name="Text Box 8"/>
          <p:cNvSpPr txBox="1">
            <a:spLocks noChangeArrowheads="1"/>
          </p:cNvSpPr>
          <p:nvPr/>
        </p:nvSpPr>
        <p:spPr bwMode="auto">
          <a:xfrm>
            <a:off x="179388" y="1125538"/>
            <a:ext cx="8718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常微分方程的大范围性态，从而使常微分方程的研究从</a:t>
            </a:r>
          </a:p>
        </p:txBody>
      </p:sp>
      <p:sp>
        <p:nvSpPr>
          <p:cNvPr id="70665" name="Text Box 9"/>
          <p:cNvSpPr txBox="1">
            <a:spLocks noChangeArrowheads="1"/>
          </p:cNvSpPr>
          <p:nvPr/>
        </p:nvSpPr>
        <p:spPr bwMode="auto">
          <a:xfrm>
            <a:off x="323850" y="1989138"/>
            <a:ext cx="77390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楷体" pitchFamily="49" charset="-122"/>
                <a:ea typeface="楷体" pitchFamily="49" charset="-122"/>
              </a:rPr>
              <a:t>“</a:t>
            </a:r>
            <a:r>
              <a:rPr lang="zh-CN" altLang="en-US" b="1">
                <a:solidFill>
                  <a:srgbClr val="990099"/>
                </a:solidFill>
                <a:latin typeface="楷体" pitchFamily="49" charset="-122"/>
                <a:ea typeface="楷体" pitchFamily="49" charset="-122"/>
              </a:rPr>
              <a:t>求定解问题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”转化为“</a:t>
            </a:r>
            <a:r>
              <a:rPr lang="zh-CN" altLang="en-US" b="1">
                <a:solidFill>
                  <a:srgbClr val="990099"/>
                </a:solidFill>
                <a:latin typeface="楷体" pitchFamily="49" charset="-122"/>
                <a:ea typeface="楷体" pitchFamily="49" charset="-122"/>
              </a:rPr>
              <a:t>求所有解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”的新时代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．</a:t>
            </a:r>
          </a:p>
        </p:txBody>
      </p:sp>
      <p:sp>
        <p:nvSpPr>
          <p:cNvPr id="70666" name="Text Box 10"/>
          <p:cNvSpPr txBox="1">
            <a:spLocks noChangeArrowheads="1"/>
          </p:cNvSpPr>
          <p:nvPr/>
        </p:nvSpPr>
        <p:spPr bwMode="auto">
          <a:xfrm>
            <a:off x="611188" y="2803525"/>
            <a:ext cx="84203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 err="1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Poincaré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  <a:cs typeface="Times New Roman" pitchFamily="18" charset="0"/>
              </a:rPr>
              <a:t>创立</a:t>
            </a:r>
            <a:r>
              <a:rPr lang="zh-CN" altLang="en-US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了微分方程定性理论，</a:t>
            </a:r>
            <a:r>
              <a:rPr lang="en-US" altLang="zh-CN" dirty="0" err="1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Lyapunov</a:t>
            </a:r>
            <a:r>
              <a:rPr lang="zh-CN" altLang="en-US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提出了</a:t>
            </a:r>
          </a:p>
        </p:txBody>
      </p:sp>
      <p:sp>
        <p:nvSpPr>
          <p:cNvPr id="70667" name="Rectangle 11"/>
          <p:cNvSpPr>
            <a:spLocks noChangeArrowheads="1"/>
          </p:cNvSpPr>
          <p:nvPr/>
        </p:nvSpPr>
        <p:spPr bwMode="auto">
          <a:xfrm>
            <a:off x="179388" y="3644900"/>
            <a:ext cx="68278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运动稳定性理论．研究微分方程解的性态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.</a:t>
            </a:r>
            <a:endParaRPr lang="zh-CN" altLang="en-US"/>
          </a:p>
        </p:txBody>
      </p:sp>
      <p:sp>
        <p:nvSpPr>
          <p:cNvPr id="70669" name="Rectangle 13"/>
          <p:cNvSpPr>
            <a:spLocks noChangeArrowheads="1"/>
          </p:cNvSpPr>
          <p:nvPr/>
        </p:nvSpPr>
        <p:spPr bwMode="auto">
          <a:xfrm>
            <a:off x="323850" y="4292600"/>
            <a:ext cx="828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/>
              <a:t>    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２０世纪六十年代，</a:t>
            </a:r>
            <a:r>
              <a:rPr lang="en-US" altLang="zh-CN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Lorenz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方程得出了解对初值</a:t>
            </a:r>
          </a:p>
        </p:txBody>
      </p:sp>
      <p:sp>
        <p:nvSpPr>
          <p:cNvPr id="70670" name="Text Box 14"/>
          <p:cNvSpPr txBox="1">
            <a:spLocks noChangeArrowheads="1"/>
          </p:cNvSpPr>
          <p:nvPr/>
        </p:nvSpPr>
        <p:spPr bwMode="auto">
          <a:xfrm>
            <a:off x="395288" y="5589588"/>
            <a:ext cx="72739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界的巨大震动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.</a:t>
            </a:r>
            <a:endParaRPr lang="zh-CN" altLang="en-US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0672" name="Text Box 16"/>
          <p:cNvSpPr txBox="1">
            <a:spLocks noChangeArrowheads="1"/>
          </p:cNvSpPr>
          <p:nvPr/>
        </p:nvSpPr>
        <p:spPr bwMode="auto">
          <a:xfrm>
            <a:off x="250825" y="4941888"/>
            <a:ext cx="7651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的敏感性，导致了混沌现象的发现并引起了科学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70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0"/>
                                        <p:tgtEl>
                                          <p:spTgt spid="7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70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70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0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0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06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70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8" grpId="0"/>
      <p:bldP spid="70659" grpId="0"/>
      <p:bldP spid="70660" grpId="0"/>
      <p:bldP spid="70661" grpId="0"/>
      <p:bldP spid="70662" grpId="0"/>
      <p:bldP spid="70663" grpId="0"/>
      <p:bldP spid="70664" grpId="0"/>
      <p:bldP spid="70666" grpId="0"/>
      <p:bldP spid="70667" grpId="0"/>
      <p:bldP spid="706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899" name="Object 3"/>
          <p:cNvGraphicFramePr>
            <a:graphicFrameLocks noChangeAspect="1"/>
          </p:cNvGraphicFramePr>
          <p:nvPr/>
        </p:nvGraphicFramePr>
        <p:xfrm>
          <a:off x="2484438" y="230188"/>
          <a:ext cx="5394325" cy="168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4" name="Equation" r:id="rId3" imgW="5124457" imgH="1419328" progId="Equation.DSMT4">
                  <p:embed/>
                </p:oleObj>
              </mc:Choice>
              <mc:Fallback>
                <p:oleObj name="Equation" r:id="rId3" imgW="5124457" imgH="1419328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230188"/>
                        <a:ext cx="5394325" cy="168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1" name="Object 5"/>
          <p:cNvGraphicFramePr>
            <a:graphicFrameLocks noChangeAspect="1"/>
          </p:cNvGraphicFramePr>
          <p:nvPr/>
        </p:nvGraphicFramePr>
        <p:xfrm>
          <a:off x="5568950" y="1350963"/>
          <a:ext cx="2870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5" name="Equation" r:id="rId5" imgW="2870200" imgH="838200" progId="Equation.DSMT4">
                  <p:embed/>
                </p:oleObj>
              </mc:Choice>
              <mc:Fallback>
                <p:oleObj name="Equation" r:id="rId5" imgW="2870200" imgH="838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8950" y="1350963"/>
                        <a:ext cx="2870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484188" y="2251075"/>
            <a:ext cx="7118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其解对初值却异常敏感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由此产生了微分方程</a:t>
            </a:r>
          </a:p>
        </p:txBody>
      </p:sp>
      <p:sp>
        <p:nvSpPr>
          <p:cNvPr id="80903" name="Text Box 7"/>
          <p:cNvSpPr txBox="1">
            <a:spLocks noChangeArrowheads="1"/>
          </p:cNvSpPr>
          <p:nvPr/>
        </p:nvSpPr>
        <p:spPr bwMode="auto">
          <a:xfrm>
            <a:off x="606425" y="2979738"/>
            <a:ext cx="4095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Chaos</a:t>
            </a:r>
            <a:r>
              <a:rPr lang="zh-CN" altLang="en-US">
                <a:latin typeface="楷体" pitchFamily="49" charset="-122"/>
                <a:ea typeface="楷体" pitchFamily="49" charset="-122"/>
                <a:cs typeface="Times New Roman" pitchFamily="18" charset="0"/>
              </a:rPr>
              <a:t>混沌现象的第一例</a:t>
            </a:r>
            <a:r>
              <a:rPr lang="en-US" altLang="zh-CN"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.</a:t>
            </a:r>
          </a:p>
        </p:txBody>
      </p:sp>
      <p:sp>
        <p:nvSpPr>
          <p:cNvPr id="9222" name="Text Box 8"/>
          <p:cNvSpPr txBox="1">
            <a:spLocks noChangeArrowheads="1"/>
          </p:cNvSpPr>
          <p:nvPr/>
        </p:nvSpPr>
        <p:spPr bwMode="auto">
          <a:xfrm>
            <a:off x="311150" y="338138"/>
            <a:ext cx="23352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D60093"/>
                </a:solidFill>
                <a:latin typeface="Times New Roman" pitchFamily="18" charset="0"/>
              </a:rPr>
              <a:t>Lorenz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方程：</a:t>
            </a: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4643438" y="3013075"/>
            <a:ext cx="3595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---</a:t>
            </a:r>
            <a:r>
              <a:rPr lang="zh-CN" altLang="en-US">
                <a:solidFill>
                  <a:srgbClr val="960000"/>
                </a:solidFill>
                <a:latin typeface="楷体" pitchFamily="49" charset="-122"/>
                <a:ea typeface="楷体" pitchFamily="49" charset="-122"/>
              </a:rPr>
              <a:t>非线性微分动力学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717032"/>
            <a:ext cx="6979493" cy="285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0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80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80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2" grpId="0"/>
      <p:bldP spid="80903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2"/>
          <p:cNvSpPr txBox="1">
            <a:spLocks noChangeArrowheads="1"/>
          </p:cNvSpPr>
          <p:nvPr/>
        </p:nvSpPr>
        <p:spPr bwMode="auto">
          <a:xfrm>
            <a:off x="250825" y="260350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243" name="Text Box 5"/>
          <p:cNvSpPr txBox="1">
            <a:spLocks noChangeArrowheads="1"/>
          </p:cNvSpPr>
          <p:nvPr/>
        </p:nvSpPr>
        <p:spPr bwMode="auto">
          <a:xfrm>
            <a:off x="395288" y="5734050"/>
            <a:ext cx="8940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zh-CN"/>
          </a:p>
          <a:p>
            <a:pPr eaLnBrk="1" hangingPunct="1"/>
            <a:endParaRPr lang="en-US" altLang="zh-CN"/>
          </a:p>
        </p:txBody>
      </p:sp>
      <p:sp>
        <p:nvSpPr>
          <p:cNvPr id="72710" name="Text Box 6"/>
          <p:cNvSpPr txBox="1">
            <a:spLocks noChangeArrowheads="1"/>
          </p:cNvSpPr>
          <p:nvPr/>
        </p:nvSpPr>
        <p:spPr bwMode="auto">
          <a:xfrm>
            <a:off x="411163" y="530225"/>
            <a:ext cx="800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多年的实践证明，微分方程的应用是非常广泛的，</a:t>
            </a:r>
          </a:p>
        </p:txBody>
      </p:sp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457200" y="1341438"/>
            <a:ext cx="8718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上至人造卫星上天，卫星运行轨道的计算，下至环境污</a:t>
            </a:r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434975" y="1974850"/>
            <a:ext cx="8362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染的控制，人口的控制，传染疾病的控制，以及现今</a:t>
            </a:r>
          </a:p>
        </p:txBody>
      </p:sp>
      <p:sp>
        <p:nvSpPr>
          <p:cNvPr id="72713" name="Text Box 9"/>
          <p:cNvSpPr txBox="1">
            <a:spLocks noChangeArrowheads="1"/>
          </p:cNvSpPr>
          <p:nvPr/>
        </p:nvSpPr>
        <p:spPr bwMode="auto">
          <a:xfrm>
            <a:off x="539750" y="2852738"/>
            <a:ext cx="57499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最时髦的股市行情的预测与控制等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.</a:t>
            </a:r>
            <a:endParaRPr lang="zh-CN" altLang="en-US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2714" name="Text Box 10"/>
          <p:cNvSpPr txBox="1">
            <a:spLocks noChangeArrowheads="1"/>
          </p:cNvSpPr>
          <p:nvPr/>
        </p:nvSpPr>
        <p:spPr bwMode="auto">
          <a:xfrm>
            <a:off x="471488" y="4652963"/>
            <a:ext cx="79041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微分方程是解决实际中应用最广的一门数学分支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.</a:t>
            </a:r>
            <a:endParaRPr lang="zh-CN" altLang="en-US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2720" name="Text Box 16"/>
          <p:cNvSpPr txBox="1">
            <a:spLocks noChangeArrowheads="1"/>
          </p:cNvSpPr>
          <p:nvPr/>
        </p:nvSpPr>
        <p:spPr bwMode="auto">
          <a:xfrm>
            <a:off x="371475" y="5602288"/>
            <a:ext cx="86233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itchFamily="49" charset="-122"/>
                <a:ea typeface="楷体" pitchFamily="49" charset="-122"/>
              </a:rPr>
              <a:t>是数分，高代，解几的后续课程，是偏微，泛函基础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.</a:t>
            </a:r>
            <a:endParaRPr lang="zh-CN" altLang="en-US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533400" y="3789363"/>
            <a:ext cx="7904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泛函微分方程，随机微分方程，生态微分方程</a:t>
            </a:r>
            <a:r>
              <a:rPr lang="en-US" altLang="zh-CN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…</a:t>
            </a:r>
            <a:endParaRPr lang="zh-CN" altLang="en-US" b="1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2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7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2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6" grpId="0"/>
      <p:bldP spid="72710" grpId="0"/>
      <p:bldP spid="72711" grpId="0"/>
      <p:bldP spid="72712" grpId="0"/>
      <p:bldP spid="72713" grpId="0"/>
      <p:bldP spid="72714" grpId="0"/>
      <p:bldP spid="72720" grpId="0"/>
      <p:bldP spid="3" grpId="0"/>
    </p:bldLst>
  </p:timing>
</p:sld>
</file>

<file path=ppt/theme/theme1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</a:spPr>
      <a:bodyPr>
        <a:spAutoFit/>
      </a:bodyPr>
      <a:lstStyle>
        <a:defPPr>
          <a:defRPr sz="6000" dirty="0">
            <a:solidFill>
              <a:srgbClr val="960000"/>
            </a:solidFill>
            <a:latin typeface="隶书" panose="02010509060101010101" pitchFamily="49" charset="-122"/>
            <a:ea typeface="隶书" panose="02010509060101010101" pitchFamily="49" charset="-122"/>
          </a:defRPr>
        </a:defPPr>
      </a:lstStyle>
    </a:tx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3123</TotalTime>
  <Words>1977</Words>
  <Application>Microsoft Office PowerPoint</Application>
  <PresentationFormat>全屏显示(4:3)</PresentationFormat>
  <Paragraphs>274</Paragraphs>
  <Slides>36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36</vt:i4>
      </vt:variant>
    </vt:vector>
  </HeadingPairs>
  <TitlesOfParts>
    <vt:vector size="41" baseType="lpstr">
      <vt:lpstr>1_默认设计模板</vt:lpstr>
      <vt:lpstr>公式</vt:lpstr>
      <vt:lpstr>Equation</vt:lpstr>
      <vt:lpstr>BMP 图象</vt:lpstr>
      <vt:lpstr>Picture2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yzu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 序言</dc:title>
  <dc:creator>zhou</dc:creator>
  <cp:lastModifiedBy>lenovo</cp:lastModifiedBy>
  <cp:revision>184</cp:revision>
  <dcterms:created xsi:type="dcterms:W3CDTF">2006-12-04T01:38:45Z</dcterms:created>
  <dcterms:modified xsi:type="dcterms:W3CDTF">2022-08-28T07:41:31Z</dcterms:modified>
</cp:coreProperties>
</file>